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01" r:id="rId4"/>
    <p:sldId id="298" r:id="rId5"/>
    <p:sldId id="259" r:id="rId6"/>
    <p:sldId id="260" r:id="rId7"/>
    <p:sldId id="262" r:id="rId8"/>
    <p:sldId id="299" r:id="rId9"/>
    <p:sldId id="258" r:id="rId10"/>
    <p:sldId id="302" r:id="rId11"/>
    <p:sldId id="297" r:id="rId12"/>
    <p:sldId id="264" r:id="rId13"/>
    <p:sldId id="261" r:id="rId14"/>
    <p:sldId id="263" r:id="rId15"/>
    <p:sldId id="266" r:id="rId16"/>
    <p:sldId id="265" r:id="rId17"/>
    <p:sldId id="272" r:id="rId18"/>
    <p:sldId id="270" r:id="rId19"/>
    <p:sldId id="275" r:id="rId20"/>
    <p:sldId id="276" r:id="rId21"/>
    <p:sldId id="269" r:id="rId22"/>
    <p:sldId id="271" r:id="rId23"/>
    <p:sldId id="273" r:id="rId24"/>
    <p:sldId id="290" r:id="rId25"/>
    <p:sldId id="291" r:id="rId26"/>
    <p:sldId id="292" r:id="rId27"/>
    <p:sldId id="294" r:id="rId28"/>
    <p:sldId id="295" r:id="rId29"/>
    <p:sldId id="293" r:id="rId30"/>
    <p:sldId id="296" r:id="rId31"/>
    <p:sldId id="277" r:id="rId32"/>
    <p:sldId id="278" r:id="rId33"/>
    <p:sldId id="280" r:id="rId34"/>
    <p:sldId id="281" r:id="rId35"/>
    <p:sldId id="279" r:id="rId36"/>
    <p:sldId id="282" r:id="rId37"/>
    <p:sldId id="283" r:id="rId38"/>
    <p:sldId id="284" r:id="rId39"/>
    <p:sldId id="285" r:id="rId40"/>
    <p:sldId id="286" r:id="rId41"/>
    <p:sldId id="288" r:id="rId42"/>
    <p:sldId id="287" r:id="rId43"/>
    <p:sldId id="28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tting Started" id="{DC9738D2-D3BB-43C4-B9AA-313A65D9CCD1}">
          <p14:sldIdLst>
            <p14:sldId id="256"/>
            <p14:sldId id="300"/>
            <p14:sldId id="301"/>
            <p14:sldId id="298"/>
          </p14:sldIdLst>
        </p14:section>
        <p14:section name="Getting Files" id="{7EA4E030-AD21-4F9C-9096-CB7E682D7FA7}">
          <p14:sldIdLst>
            <p14:sldId id="259"/>
            <p14:sldId id="260"/>
            <p14:sldId id="262"/>
            <p14:sldId id="299"/>
            <p14:sldId id="258"/>
            <p14:sldId id="302"/>
            <p14:sldId id="297"/>
            <p14:sldId id="264"/>
            <p14:sldId id="261"/>
          </p14:sldIdLst>
        </p14:section>
        <p14:section name="Image Frame Description" id="{151DB9A5-7A11-4AC2-8FCA-DA6067C93B06}">
          <p14:sldIdLst>
            <p14:sldId id="263"/>
            <p14:sldId id="266"/>
          </p14:sldIdLst>
        </p14:section>
        <p14:section name="Navigating Image Frame" id="{5B9F11B1-B32F-4985-8CB2-C816889985F6}">
          <p14:sldIdLst>
            <p14:sldId id="265"/>
            <p14:sldId id="272"/>
            <p14:sldId id="270"/>
            <p14:sldId id="275"/>
            <p14:sldId id="276"/>
            <p14:sldId id="269"/>
            <p14:sldId id="271"/>
            <p14:sldId id="273"/>
            <p14:sldId id="290"/>
          </p14:sldIdLst>
        </p14:section>
        <p14:section name="Summary Parameters" id="{69A51165-20F5-41BE-8F62-917CFC132E66}">
          <p14:sldIdLst>
            <p14:sldId id="291"/>
            <p14:sldId id="292"/>
            <p14:sldId id="294"/>
            <p14:sldId id="295"/>
          </p14:sldIdLst>
        </p14:section>
        <p14:section name="Browse Products" id="{25E31E8E-FD9B-4F73-839E-C7520C04C963}">
          <p14:sldIdLst>
            <p14:sldId id="293"/>
            <p14:sldId id="296"/>
          </p14:sldIdLst>
        </p14:section>
        <p14:section name="Example Workflow" id="{8151EA24-8B11-488A-A513-476506F6A214}">
          <p14:sldIdLst>
            <p14:sldId id="277"/>
            <p14:sldId id="278"/>
            <p14:sldId id="280"/>
            <p14:sldId id="281"/>
            <p14:sldId id="279"/>
            <p14:sldId id="282"/>
            <p14:sldId id="283"/>
            <p14:sldId id="284"/>
            <p14:sldId id="285"/>
            <p14:sldId id="286"/>
            <p14:sldId id="288"/>
            <p14:sldId id="287"/>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81" autoAdjust="0"/>
    <p:restoredTop sz="94660"/>
  </p:normalViewPr>
  <p:slideViewPr>
    <p:cSldViewPr snapToGrid="0">
      <p:cViewPr varScale="1">
        <p:scale>
          <a:sx n="131" d="100"/>
          <a:sy n="131"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28D4790-2F50-4CF3-84AA-D1D43A44CE84}"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06183E-D607-44C2-AFC8-925C4A44E46E}" type="slidenum">
              <a:rPr lang="en-US" smtClean="0"/>
              <a:t>‹#›</a:t>
            </a:fld>
            <a:endParaRPr lang="en-US"/>
          </a:p>
        </p:txBody>
      </p:sp>
    </p:spTree>
    <p:extLst>
      <p:ext uri="{BB962C8B-B14F-4D97-AF65-F5344CB8AC3E}">
        <p14:creationId xmlns:p14="http://schemas.microsoft.com/office/powerpoint/2010/main" val="85884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8D4790-2F50-4CF3-84AA-D1D43A44CE84}"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06183E-D607-44C2-AFC8-925C4A44E46E}" type="slidenum">
              <a:rPr lang="en-US" smtClean="0"/>
              <a:t>‹#›</a:t>
            </a:fld>
            <a:endParaRPr lang="en-US"/>
          </a:p>
        </p:txBody>
      </p:sp>
    </p:spTree>
    <p:extLst>
      <p:ext uri="{BB962C8B-B14F-4D97-AF65-F5344CB8AC3E}">
        <p14:creationId xmlns:p14="http://schemas.microsoft.com/office/powerpoint/2010/main" val="2742641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8D4790-2F50-4CF3-84AA-D1D43A44CE84}"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06183E-D607-44C2-AFC8-925C4A44E46E}" type="slidenum">
              <a:rPr lang="en-US" smtClean="0"/>
              <a:t>‹#›</a:t>
            </a:fld>
            <a:endParaRPr lang="en-US"/>
          </a:p>
        </p:txBody>
      </p:sp>
    </p:spTree>
    <p:extLst>
      <p:ext uri="{BB962C8B-B14F-4D97-AF65-F5344CB8AC3E}">
        <p14:creationId xmlns:p14="http://schemas.microsoft.com/office/powerpoint/2010/main" val="365857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8D4790-2F50-4CF3-84AA-D1D43A44CE84}"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06183E-D607-44C2-AFC8-925C4A44E46E}" type="slidenum">
              <a:rPr lang="en-US" smtClean="0"/>
              <a:t>‹#›</a:t>
            </a:fld>
            <a:endParaRPr lang="en-US"/>
          </a:p>
        </p:txBody>
      </p:sp>
    </p:spTree>
    <p:extLst>
      <p:ext uri="{BB962C8B-B14F-4D97-AF65-F5344CB8AC3E}">
        <p14:creationId xmlns:p14="http://schemas.microsoft.com/office/powerpoint/2010/main" val="83307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8D4790-2F50-4CF3-84AA-D1D43A44CE84}"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06183E-D607-44C2-AFC8-925C4A44E46E}" type="slidenum">
              <a:rPr lang="en-US" smtClean="0"/>
              <a:t>‹#›</a:t>
            </a:fld>
            <a:endParaRPr lang="en-US"/>
          </a:p>
        </p:txBody>
      </p:sp>
    </p:spTree>
    <p:extLst>
      <p:ext uri="{BB962C8B-B14F-4D97-AF65-F5344CB8AC3E}">
        <p14:creationId xmlns:p14="http://schemas.microsoft.com/office/powerpoint/2010/main" val="615275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8D4790-2F50-4CF3-84AA-D1D43A44CE84}" type="datetimeFigureOut">
              <a:rPr lang="en-US" smtClean="0"/>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06183E-D607-44C2-AFC8-925C4A44E46E}" type="slidenum">
              <a:rPr lang="en-US" smtClean="0"/>
              <a:t>‹#›</a:t>
            </a:fld>
            <a:endParaRPr lang="en-US"/>
          </a:p>
        </p:txBody>
      </p:sp>
    </p:spTree>
    <p:extLst>
      <p:ext uri="{BB962C8B-B14F-4D97-AF65-F5344CB8AC3E}">
        <p14:creationId xmlns:p14="http://schemas.microsoft.com/office/powerpoint/2010/main" val="3640507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8D4790-2F50-4CF3-84AA-D1D43A44CE84}" type="datetimeFigureOut">
              <a:rPr lang="en-US" smtClean="0"/>
              <a:t>1/17/22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06183E-D607-44C2-AFC8-925C4A44E46E}" type="slidenum">
              <a:rPr lang="en-US" smtClean="0"/>
              <a:t>‹#›</a:t>
            </a:fld>
            <a:endParaRPr lang="en-US"/>
          </a:p>
        </p:txBody>
      </p:sp>
    </p:spTree>
    <p:extLst>
      <p:ext uri="{BB962C8B-B14F-4D97-AF65-F5344CB8AC3E}">
        <p14:creationId xmlns:p14="http://schemas.microsoft.com/office/powerpoint/2010/main" val="270555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8D4790-2F50-4CF3-84AA-D1D43A44CE84}" type="datetimeFigureOut">
              <a:rPr lang="en-US" smtClean="0"/>
              <a:t>1/17/22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06183E-D607-44C2-AFC8-925C4A44E46E}" type="slidenum">
              <a:rPr lang="en-US" smtClean="0"/>
              <a:t>‹#›</a:t>
            </a:fld>
            <a:endParaRPr lang="en-US"/>
          </a:p>
        </p:txBody>
      </p:sp>
    </p:spTree>
    <p:extLst>
      <p:ext uri="{BB962C8B-B14F-4D97-AF65-F5344CB8AC3E}">
        <p14:creationId xmlns:p14="http://schemas.microsoft.com/office/powerpoint/2010/main" val="2557331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D4790-2F50-4CF3-84AA-D1D43A44CE84}" type="datetimeFigureOut">
              <a:rPr lang="en-US" smtClean="0"/>
              <a:t>1/17/22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06183E-D607-44C2-AFC8-925C4A44E46E}" type="slidenum">
              <a:rPr lang="en-US" smtClean="0"/>
              <a:t>‹#›</a:t>
            </a:fld>
            <a:endParaRPr lang="en-US"/>
          </a:p>
        </p:txBody>
      </p:sp>
    </p:spTree>
    <p:extLst>
      <p:ext uri="{BB962C8B-B14F-4D97-AF65-F5344CB8AC3E}">
        <p14:creationId xmlns:p14="http://schemas.microsoft.com/office/powerpoint/2010/main" val="211898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8D4790-2F50-4CF3-84AA-D1D43A44CE84}" type="datetimeFigureOut">
              <a:rPr lang="en-US" smtClean="0"/>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06183E-D607-44C2-AFC8-925C4A44E46E}" type="slidenum">
              <a:rPr lang="en-US" smtClean="0"/>
              <a:t>‹#›</a:t>
            </a:fld>
            <a:endParaRPr lang="en-US"/>
          </a:p>
        </p:txBody>
      </p:sp>
    </p:spTree>
    <p:extLst>
      <p:ext uri="{BB962C8B-B14F-4D97-AF65-F5344CB8AC3E}">
        <p14:creationId xmlns:p14="http://schemas.microsoft.com/office/powerpoint/2010/main" val="4278676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8D4790-2F50-4CF3-84AA-D1D43A44CE84}" type="datetimeFigureOut">
              <a:rPr lang="en-US" smtClean="0"/>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06183E-D607-44C2-AFC8-925C4A44E46E}" type="slidenum">
              <a:rPr lang="en-US" smtClean="0"/>
              <a:t>‹#›</a:t>
            </a:fld>
            <a:endParaRPr lang="en-US"/>
          </a:p>
        </p:txBody>
      </p:sp>
    </p:spTree>
    <p:extLst>
      <p:ext uri="{BB962C8B-B14F-4D97-AF65-F5344CB8AC3E}">
        <p14:creationId xmlns:p14="http://schemas.microsoft.com/office/powerpoint/2010/main" val="911709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D4790-2F50-4CF3-84AA-D1D43A44CE84}" type="datetimeFigureOut">
              <a:rPr lang="en-US" smtClean="0"/>
              <a:t>1/17/22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6183E-D607-44C2-AFC8-925C4A44E46E}" type="slidenum">
              <a:rPr lang="en-US" smtClean="0"/>
              <a:t>‹#›</a:t>
            </a:fld>
            <a:endParaRPr lang="en-US"/>
          </a:p>
        </p:txBody>
      </p:sp>
    </p:spTree>
    <p:extLst>
      <p:ext uri="{BB962C8B-B14F-4D97-AF65-F5344CB8AC3E}">
        <p14:creationId xmlns:p14="http://schemas.microsoft.com/office/powerpoint/2010/main" val="394347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gupubs.onlinelibrary.wiley.com/doi/full/10.1002/2014JE004627"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gupubs.onlinelibrary.wiley.com/doi/full/10.1002/2014JE004627"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hyperlink" Target="https://pds-geosciences.wustl.edu/missions/mro/crism.ht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ode.rsl.wustl.edu/mars/index.aspx"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Java CRISM Analysis Tool (JCAT) Tutorial</a:t>
            </a:r>
          </a:p>
        </p:txBody>
      </p:sp>
      <p:sp>
        <p:nvSpPr>
          <p:cNvPr id="3" name="Subtitle 2"/>
          <p:cNvSpPr>
            <a:spLocks noGrp="1"/>
          </p:cNvSpPr>
          <p:nvPr>
            <p:ph type="subTitle" idx="1"/>
          </p:nvPr>
        </p:nvSpPr>
        <p:spPr/>
        <p:txBody>
          <a:bodyPr/>
          <a:lstStyle/>
          <a:p>
            <a:endParaRPr lang="en-US" dirty="0"/>
          </a:p>
          <a:p>
            <a:r>
              <a:rPr lang="en-US" dirty="0"/>
              <a:t>2021 Nov 01</a:t>
            </a:r>
          </a:p>
        </p:txBody>
      </p:sp>
    </p:spTree>
    <p:extLst>
      <p:ext uri="{BB962C8B-B14F-4D97-AF65-F5344CB8AC3E}">
        <p14:creationId xmlns:p14="http://schemas.microsoft.com/office/powerpoint/2010/main" val="285968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74B1-7764-034E-939C-9A936FBD11BB}"/>
              </a:ext>
            </a:extLst>
          </p:cNvPr>
          <p:cNvSpPr>
            <a:spLocks noGrp="1"/>
          </p:cNvSpPr>
          <p:nvPr>
            <p:ph type="title"/>
          </p:nvPr>
        </p:nvSpPr>
        <p:spPr>
          <a:xfrm>
            <a:off x="838200" y="0"/>
            <a:ext cx="10515600" cy="1325563"/>
          </a:xfrm>
        </p:spPr>
        <p:txBody>
          <a:bodyPr/>
          <a:lstStyle/>
          <a:p>
            <a:r>
              <a:rPr lang="en-US" dirty="0"/>
              <a:t>Necessary Files: TRDRs and TERs</a:t>
            </a:r>
          </a:p>
        </p:txBody>
      </p:sp>
      <p:sp>
        <p:nvSpPr>
          <p:cNvPr id="3" name="Content Placeholder 2">
            <a:extLst>
              <a:ext uri="{FF2B5EF4-FFF2-40B4-BE49-F238E27FC236}">
                <a16:creationId xmlns:a16="http://schemas.microsoft.com/office/drawing/2014/main" id="{4291FFE2-33EA-294A-87D5-7ED56112C21D}"/>
              </a:ext>
            </a:extLst>
          </p:cNvPr>
          <p:cNvSpPr>
            <a:spLocks noGrp="1"/>
          </p:cNvSpPr>
          <p:nvPr>
            <p:ph idx="1"/>
          </p:nvPr>
        </p:nvSpPr>
        <p:spPr>
          <a:xfrm>
            <a:off x="759178" y="2221266"/>
            <a:ext cx="10258778" cy="4486275"/>
          </a:xfrm>
        </p:spPr>
        <p:txBody>
          <a:bodyPr>
            <a:noAutofit/>
          </a:bodyPr>
          <a:lstStyle/>
          <a:p>
            <a:pPr>
              <a:lnSpc>
                <a:spcPct val="100000"/>
              </a:lnSpc>
            </a:pPr>
            <a:r>
              <a:rPr lang="en-US" sz="1200" dirty="0"/>
              <a:t>TRDR – </a:t>
            </a:r>
            <a:r>
              <a:rPr lang="en-US" sz="1200" dirty="0" err="1"/>
              <a:t>TRRx</a:t>
            </a:r>
            <a:r>
              <a:rPr lang="en-US" sz="1200" dirty="0"/>
              <a:t>/</a:t>
            </a:r>
            <a:r>
              <a:rPr lang="en-US" sz="1200" dirty="0" err="1"/>
              <a:t>DDRx</a:t>
            </a:r>
            <a:endParaRPr lang="en-US" sz="1200" dirty="0"/>
          </a:p>
          <a:p>
            <a:pPr lvl="1">
              <a:lnSpc>
                <a:spcPct val="100000"/>
              </a:lnSpc>
            </a:pPr>
            <a:r>
              <a:rPr lang="en-US" sz="1200" dirty="0"/>
              <a:t>(if) .</a:t>
            </a:r>
            <a:r>
              <a:rPr lang="en-US" sz="1200" dirty="0" err="1"/>
              <a:t>img</a:t>
            </a:r>
            <a:r>
              <a:rPr lang="en-US" sz="1200" dirty="0"/>
              <a:t>, .</a:t>
            </a:r>
            <a:r>
              <a:rPr lang="en-US" sz="1200" dirty="0" err="1"/>
              <a:t>lbl</a:t>
            </a:r>
            <a:endParaRPr lang="en-US" sz="1200" dirty="0"/>
          </a:p>
          <a:p>
            <a:pPr lvl="2">
              <a:lnSpc>
                <a:spcPct val="100000"/>
              </a:lnSpc>
            </a:pPr>
            <a:r>
              <a:rPr lang="en-US" sz="1200" dirty="0"/>
              <a:t>hrl0002422e_07_if182l_trr3.img</a:t>
            </a:r>
          </a:p>
          <a:p>
            <a:pPr lvl="2">
              <a:lnSpc>
                <a:spcPct val="100000"/>
              </a:lnSpc>
            </a:pPr>
            <a:r>
              <a:rPr lang="en-US" sz="1200" dirty="0"/>
              <a:t>hrl0002422e_07_if182l_trr3.lbl</a:t>
            </a:r>
          </a:p>
          <a:p>
            <a:pPr lvl="1">
              <a:lnSpc>
                <a:spcPct val="100000"/>
              </a:lnSpc>
            </a:pPr>
            <a:r>
              <a:rPr lang="en-US" sz="1200" dirty="0"/>
              <a:t>(de) .</a:t>
            </a:r>
            <a:r>
              <a:rPr lang="en-US" sz="1200" dirty="0" err="1"/>
              <a:t>img</a:t>
            </a:r>
            <a:r>
              <a:rPr lang="en-US" sz="1200" dirty="0"/>
              <a:t>, .</a:t>
            </a:r>
            <a:r>
              <a:rPr lang="en-US" sz="1200" dirty="0" err="1"/>
              <a:t>lbl</a:t>
            </a:r>
            <a:endParaRPr lang="en-US" sz="1200" dirty="0"/>
          </a:p>
          <a:p>
            <a:pPr lvl="2">
              <a:lnSpc>
                <a:spcPct val="100000"/>
              </a:lnSpc>
            </a:pPr>
            <a:r>
              <a:rPr lang="en-US" sz="1200" dirty="0"/>
              <a:t>hrl0002422e_07_de182l_ddr1.img</a:t>
            </a:r>
          </a:p>
          <a:p>
            <a:pPr lvl="2">
              <a:lnSpc>
                <a:spcPct val="100000"/>
              </a:lnSpc>
            </a:pPr>
            <a:r>
              <a:rPr lang="en-US" sz="1200" dirty="0"/>
              <a:t>hrl0002422e_07_de182l_ddr1.lbl</a:t>
            </a:r>
          </a:p>
          <a:p>
            <a:pPr>
              <a:lnSpc>
                <a:spcPct val="100000"/>
              </a:lnSpc>
            </a:pPr>
            <a:r>
              <a:rPr lang="en-US" sz="1200" dirty="0"/>
              <a:t>TER – </a:t>
            </a:r>
            <a:r>
              <a:rPr lang="en-US" sz="1200" dirty="0" err="1"/>
              <a:t>TERx</a:t>
            </a:r>
            <a:endParaRPr lang="en-US" sz="1200" dirty="0"/>
          </a:p>
          <a:p>
            <a:pPr lvl="1">
              <a:lnSpc>
                <a:spcPct val="100000"/>
              </a:lnSpc>
            </a:pPr>
            <a:r>
              <a:rPr lang="en-US" sz="1200" dirty="0"/>
              <a:t>(if) .</a:t>
            </a:r>
            <a:r>
              <a:rPr lang="en-US" sz="1200" dirty="0" err="1"/>
              <a:t>img</a:t>
            </a:r>
            <a:r>
              <a:rPr lang="en-US" sz="1200" dirty="0"/>
              <a:t>, .</a:t>
            </a:r>
            <a:r>
              <a:rPr lang="en-US" sz="1200" dirty="0" err="1"/>
              <a:t>lbl</a:t>
            </a:r>
            <a:endParaRPr lang="en-US" sz="1200" dirty="0"/>
          </a:p>
          <a:p>
            <a:pPr lvl="2">
              <a:lnSpc>
                <a:spcPct val="100000"/>
              </a:lnSpc>
            </a:pPr>
            <a:r>
              <a:rPr lang="en-US" sz="1200" dirty="0"/>
              <a:t>frt00021da6_07_if166j_ter3.img</a:t>
            </a:r>
          </a:p>
          <a:p>
            <a:pPr lvl="2">
              <a:lnSpc>
                <a:spcPct val="100000"/>
              </a:lnSpc>
            </a:pPr>
            <a:r>
              <a:rPr lang="en-US" sz="1200" dirty="0"/>
              <a:t>frt00021da6_07_if166j_ter3.lbl</a:t>
            </a:r>
          </a:p>
          <a:p>
            <a:pPr lvl="1">
              <a:lnSpc>
                <a:spcPct val="100000"/>
              </a:lnSpc>
            </a:pPr>
            <a:r>
              <a:rPr lang="en-US" sz="1200" dirty="0"/>
              <a:t>(</a:t>
            </a:r>
            <a:r>
              <a:rPr lang="en-US" sz="1200" dirty="0" err="1"/>
              <a:t>wv</a:t>
            </a:r>
            <a:r>
              <a:rPr lang="en-US" sz="1200" dirty="0"/>
              <a:t>) .tab</a:t>
            </a:r>
          </a:p>
          <a:p>
            <a:pPr lvl="2">
              <a:lnSpc>
                <a:spcPct val="100000"/>
              </a:lnSpc>
            </a:pPr>
            <a:r>
              <a:rPr lang="en-US" sz="1200" dirty="0"/>
              <a:t>frt00021da6_07_wv166j_ter3.tab</a:t>
            </a:r>
          </a:p>
          <a:p>
            <a:pPr lvl="1">
              <a:lnSpc>
                <a:spcPct val="100000"/>
              </a:lnSpc>
            </a:pPr>
            <a:r>
              <a:rPr lang="en-US" sz="1200" dirty="0"/>
              <a:t>(de) .</a:t>
            </a:r>
            <a:r>
              <a:rPr lang="en-US" sz="1200" dirty="0" err="1"/>
              <a:t>img</a:t>
            </a:r>
            <a:r>
              <a:rPr lang="en-US" sz="1200" dirty="0"/>
              <a:t>, .</a:t>
            </a:r>
            <a:r>
              <a:rPr lang="en-US" sz="1200" dirty="0" err="1"/>
              <a:t>lbl</a:t>
            </a:r>
            <a:endParaRPr lang="en-US" sz="1200" dirty="0"/>
          </a:p>
          <a:p>
            <a:pPr lvl="2">
              <a:lnSpc>
                <a:spcPct val="100000"/>
              </a:lnSpc>
            </a:pPr>
            <a:r>
              <a:rPr lang="en-US" sz="1200" dirty="0"/>
              <a:t>frt00021da6_07_de166l_ddr1.img</a:t>
            </a:r>
          </a:p>
          <a:p>
            <a:pPr lvl="2">
              <a:lnSpc>
                <a:spcPct val="100000"/>
              </a:lnSpc>
            </a:pPr>
            <a:r>
              <a:rPr lang="en-US" sz="1200" dirty="0"/>
              <a:t>frt00021da6_07_de166l_ddr1.lbl</a:t>
            </a:r>
            <a:br>
              <a:rPr lang="en-US" sz="1200" dirty="0"/>
            </a:br>
            <a:endParaRPr lang="en-US" sz="1200" dirty="0"/>
          </a:p>
        </p:txBody>
      </p:sp>
      <p:sp>
        <p:nvSpPr>
          <p:cNvPr id="4" name="TextBox 3">
            <a:extLst>
              <a:ext uri="{FF2B5EF4-FFF2-40B4-BE49-F238E27FC236}">
                <a16:creationId xmlns:a16="http://schemas.microsoft.com/office/drawing/2014/main" id="{DA052656-2BAE-5C43-8D21-A702C208E56F}"/>
              </a:ext>
            </a:extLst>
          </p:cNvPr>
          <p:cNvSpPr txBox="1"/>
          <p:nvPr/>
        </p:nvSpPr>
        <p:spPr>
          <a:xfrm>
            <a:off x="838200" y="1083733"/>
            <a:ext cx="10515600" cy="1477328"/>
          </a:xfrm>
          <a:prstGeom prst="rect">
            <a:avLst/>
          </a:prstGeom>
          <a:noFill/>
        </p:spPr>
        <p:txBody>
          <a:bodyPr wrap="square" rtlCol="0">
            <a:spAutoFit/>
          </a:bodyPr>
          <a:lstStyle/>
          <a:p>
            <a:r>
              <a:rPr lang="en-US" dirty="0"/>
              <a:t>For TRDR and TER files, there are two steps. First, you will need to download the ‘if’ files (and ‘</a:t>
            </a:r>
            <a:r>
              <a:rPr lang="en-US" dirty="0" err="1"/>
              <a:t>wv</a:t>
            </a:r>
            <a:r>
              <a:rPr lang="en-US" dirty="0"/>
              <a:t>’ for TER) located under PDS Product Files. Then, you will need the accompanying DDR files. To find these, go to related products and scroll down – they will take the form of </a:t>
            </a:r>
            <a:r>
              <a:rPr lang="en-US" dirty="0">
                <a:solidFill>
                  <a:schemeClr val="accent1">
                    <a:lumMod val="75000"/>
                  </a:schemeClr>
                </a:solidFill>
              </a:rPr>
              <a:t>frt00021da6_07_de166l_ddr1.img</a:t>
            </a:r>
            <a:r>
              <a:rPr lang="en-US" dirty="0"/>
              <a:t>. Below are examples of the necessary files for a TRDR observation and a TER observation.</a:t>
            </a:r>
          </a:p>
          <a:p>
            <a:endParaRPr lang="en-US" dirty="0"/>
          </a:p>
        </p:txBody>
      </p:sp>
      <p:sp>
        <p:nvSpPr>
          <p:cNvPr id="5" name="TextBox 4">
            <a:extLst>
              <a:ext uri="{FF2B5EF4-FFF2-40B4-BE49-F238E27FC236}">
                <a16:creationId xmlns:a16="http://schemas.microsoft.com/office/drawing/2014/main" id="{F78F39DA-DB75-0D4E-BFB8-21AAB0E22E9C}"/>
              </a:ext>
            </a:extLst>
          </p:cNvPr>
          <p:cNvSpPr txBox="1"/>
          <p:nvPr/>
        </p:nvSpPr>
        <p:spPr>
          <a:xfrm>
            <a:off x="7008988" y="3171741"/>
            <a:ext cx="4176890" cy="2585323"/>
          </a:xfrm>
          <a:prstGeom prst="rect">
            <a:avLst/>
          </a:prstGeom>
          <a:noFill/>
        </p:spPr>
        <p:txBody>
          <a:bodyPr wrap="square" rtlCol="0">
            <a:spAutoFit/>
          </a:bodyPr>
          <a:lstStyle/>
          <a:p>
            <a:r>
              <a:rPr lang="en-US" dirty="0"/>
              <a:t>x = version number</a:t>
            </a:r>
          </a:p>
          <a:p>
            <a:endParaRPr lang="en-US" dirty="0"/>
          </a:p>
          <a:p>
            <a:r>
              <a:rPr lang="en-US" dirty="0"/>
              <a:t>‘if’ files store the intensities (I/F values)</a:t>
            </a:r>
          </a:p>
          <a:p>
            <a:endParaRPr lang="en-US" dirty="0"/>
          </a:p>
          <a:p>
            <a:r>
              <a:rPr lang="en-US" dirty="0"/>
              <a:t>‘</a:t>
            </a:r>
            <a:r>
              <a:rPr lang="en-US" dirty="0" err="1"/>
              <a:t>wv</a:t>
            </a:r>
            <a:r>
              <a:rPr lang="en-US" dirty="0"/>
              <a:t>’ files store the wavelengths</a:t>
            </a:r>
          </a:p>
          <a:p>
            <a:endParaRPr lang="en-US" dirty="0"/>
          </a:p>
          <a:p>
            <a:r>
              <a:rPr lang="en-US" dirty="0"/>
              <a:t>‘de’ files are the DDRs, they are necessary for </a:t>
            </a:r>
            <a:r>
              <a:rPr lang="en-US" dirty="0" err="1"/>
              <a:t>lat</a:t>
            </a:r>
            <a:r>
              <a:rPr lang="en-US" dirty="0"/>
              <a:t>/</a:t>
            </a:r>
            <a:r>
              <a:rPr lang="en-US" dirty="0" err="1"/>
              <a:t>lon</a:t>
            </a:r>
            <a:r>
              <a:rPr lang="en-US" dirty="0"/>
              <a:t> conversions</a:t>
            </a:r>
          </a:p>
          <a:p>
            <a:endParaRPr lang="en-US" dirty="0"/>
          </a:p>
        </p:txBody>
      </p:sp>
    </p:spTree>
    <p:extLst>
      <p:ext uri="{BB962C8B-B14F-4D97-AF65-F5344CB8AC3E}">
        <p14:creationId xmlns:p14="http://schemas.microsoft.com/office/powerpoint/2010/main" val="1774392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8995-7C5E-B14A-90B4-02A9D70C33E6}"/>
              </a:ext>
            </a:extLst>
          </p:cNvPr>
          <p:cNvSpPr>
            <a:spLocks noGrp="1"/>
          </p:cNvSpPr>
          <p:nvPr>
            <p:ph type="title"/>
          </p:nvPr>
        </p:nvSpPr>
        <p:spPr/>
        <p:txBody>
          <a:bodyPr/>
          <a:lstStyle/>
          <a:p>
            <a:r>
              <a:rPr lang="en-US" dirty="0"/>
              <a:t>New Files: Mac Only</a:t>
            </a:r>
          </a:p>
        </p:txBody>
      </p:sp>
      <p:sp>
        <p:nvSpPr>
          <p:cNvPr id="3" name="Content Placeholder 2">
            <a:extLst>
              <a:ext uri="{FF2B5EF4-FFF2-40B4-BE49-F238E27FC236}">
                <a16:creationId xmlns:a16="http://schemas.microsoft.com/office/drawing/2014/main" id="{2E62F5B4-FAF5-D047-B85B-71B0FDB91B2E}"/>
              </a:ext>
            </a:extLst>
          </p:cNvPr>
          <p:cNvSpPr>
            <a:spLocks noGrp="1"/>
          </p:cNvSpPr>
          <p:nvPr>
            <p:ph idx="1"/>
          </p:nvPr>
        </p:nvSpPr>
        <p:spPr/>
        <p:txBody>
          <a:bodyPr/>
          <a:lstStyle/>
          <a:p>
            <a:r>
              <a:rPr lang="en-US" dirty="0"/>
              <a:t>Filename extensions on Mac are different than windows. Go to Finder -&gt; Preferences -&gt; Advanced -&gt; Show all filename extensions</a:t>
            </a:r>
          </a:p>
          <a:p>
            <a:r>
              <a:rPr lang="en-US" dirty="0"/>
              <a:t>This allows you to change label and tab files to .</a:t>
            </a:r>
            <a:r>
              <a:rPr lang="en-US" dirty="0" err="1"/>
              <a:t>lbl</a:t>
            </a:r>
            <a:r>
              <a:rPr lang="en-US" dirty="0"/>
              <a:t>/.tab instead of .txt. </a:t>
            </a:r>
          </a:p>
          <a:p>
            <a:r>
              <a:rPr lang="en-US" dirty="0"/>
              <a:t>You will be asked to either keep .txt or use .</a:t>
            </a:r>
            <a:r>
              <a:rPr lang="en-US" dirty="0" err="1"/>
              <a:t>lbl</a:t>
            </a:r>
            <a:r>
              <a:rPr lang="en-US" dirty="0"/>
              <a:t>/.tab. Be sure to use .</a:t>
            </a:r>
            <a:r>
              <a:rPr lang="en-US" dirty="0" err="1"/>
              <a:t>lbl</a:t>
            </a:r>
            <a:r>
              <a:rPr lang="en-US" dirty="0"/>
              <a:t>/.tab.</a:t>
            </a:r>
          </a:p>
          <a:p>
            <a:r>
              <a:rPr lang="en-US" dirty="0"/>
              <a:t>Example:</a:t>
            </a:r>
          </a:p>
          <a:p>
            <a:pPr lvl="1"/>
            <a:r>
              <a:rPr lang="en-US" dirty="0"/>
              <a:t>“</a:t>
            </a:r>
            <a:r>
              <a:rPr lang="en-US" dirty="0">
                <a:solidFill>
                  <a:srgbClr val="FF0000"/>
                </a:solidFill>
              </a:rPr>
              <a:t>hrl00018570_07_if182l_trr3.lbl.txt</a:t>
            </a:r>
            <a:r>
              <a:rPr lang="en-US" dirty="0"/>
              <a:t>” will appear after downloading, but needs to be changed to “</a:t>
            </a:r>
            <a:r>
              <a:rPr lang="en-US" dirty="0">
                <a:solidFill>
                  <a:schemeClr val="accent6"/>
                </a:solidFill>
              </a:rPr>
              <a:t>hrl00018570_07_if182l_trr3.lbl</a:t>
            </a:r>
            <a:r>
              <a:rPr lang="en-US" dirty="0"/>
              <a:t>”</a:t>
            </a:r>
          </a:p>
        </p:txBody>
      </p:sp>
    </p:spTree>
    <p:extLst>
      <p:ext uri="{BB962C8B-B14F-4D97-AF65-F5344CB8AC3E}">
        <p14:creationId xmlns:p14="http://schemas.microsoft.com/office/powerpoint/2010/main" val="2673799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Opening New Files</a:t>
            </a:r>
          </a:p>
        </p:txBody>
      </p:sp>
      <p:sp>
        <p:nvSpPr>
          <p:cNvPr id="3" name="Content Placeholder 2"/>
          <p:cNvSpPr>
            <a:spLocks noGrp="1"/>
          </p:cNvSpPr>
          <p:nvPr>
            <p:ph idx="1"/>
          </p:nvPr>
        </p:nvSpPr>
        <p:spPr>
          <a:xfrm>
            <a:off x="838200" y="1825625"/>
            <a:ext cx="10874829" cy="4351338"/>
          </a:xfrm>
        </p:spPr>
        <p:txBody>
          <a:bodyPr/>
          <a:lstStyle/>
          <a:p>
            <a:r>
              <a:rPr lang="en-US" dirty="0"/>
              <a:t>File-&gt; New, choose the image file you would like to view from your home directory</a:t>
            </a:r>
          </a:p>
        </p:txBody>
      </p:sp>
      <p:pic>
        <p:nvPicPr>
          <p:cNvPr id="4" name="Picture 3"/>
          <p:cNvPicPr>
            <a:picLocks noChangeAspect="1"/>
          </p:cNvPicPr>
          <p:nvPr/>
        </p:nvPicPr>
        <p:blipFill>
          <a:blip r:embed="rId2"/>
          <a:stretch>
            <a:fillRect/>
          </a:stretch>
        </p:blipFill>
        <p:spPr>
          <a:xfrm>
            <a:off x="1140958" y="2977384"/>
            <a:ext cx="3552825" cy="2295525"/>
          </a:xfrm>
          <a:prstGeom prst="rect">
            <a:avLst/>
          </a:prstGeom>
        </p:spPr>
      </p:pic>
      <p:pic>
        <p:nvPicPr>
          <p:cNvPr id="5" name="Picture 4"/>
          <p:cNvPicPr>
            <a:picLocks noChangeAspect="1"/>
          </p:cNvPicPr>
          <p:nvPr/>
        </p:nvPicPr>
        <p:blipFill>
          <a:blip r:embed="rId3"/>
          <a:stretch>
            <a:fillRect/>
          </a:stretch>
        </p:blipFill>
        <p:spPr>
          <a:xfrm>
            <a:off x="5321322" y="2550843"/>
            <a:ext cx="6391707" cy="3694547"/>
          </a:xfrm>
          <a:prstGeom prst="rect">
            <a:avLst/>
          </a:prstGeom>
        </p:spPr>
      </p:pic>
    </p:spTree>
    <p:extLst>
      <p:ext uri="{BB962C8B-B14F-4D97-AF65-F5344CB8AC3E}">
        <p14:creationId xmlns:p14="http://schemas.microsoft.com/office/powerpoint/2010/main" val="3879808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Choosing a Recent File</a:t>
            </a:r>
          </a:p>
        </p:txBody>
      </p:sp>
      <p:sp>
        <p:nvSpPr>
          <p:cNvPr id="3" name="Content Placeholder 2"/>
          <p:cNvSpPr>
            <a:spLocks noGrp="1"/>
          </p:cNvSpPr>
          <p:nvPr>
            <p:ph idx="1"/>
          </p:nvPr>
        </p:nvSpPr>
        <p:spPr/>
        <p:txBody>
          <a:bodyPr/>
          <a:lstStyle/>
          <a:p>
            <a:r>
              <a:rPr lang="en-US" dirty="0"/>
              <a:t>File -&gt; Recent, a list of recently loaded files will be shown. If the location of a file has changed since you last used it. You will need to read it in like a new file.</a:t>
            </a:r>
          </a:p>
        </p:txBody>
      </p:sp>
      <p:pic>
        <p:nvPicPr>
          <p:cNvPr id="7" name="Picture 6">
            <a:extLst>
              <a:ext uri="{FF2B5EF4-FFF2-40B4-BE49-F238E27FC236}">
                <a16:creationId xmlns:a16="http://schemas.microsoft.com/office/drawing/2014/main" id="{B5396DE5-FDD7-C441-BFB4-652495563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228" y="3291095"/>
            <a:ext cx="5233106" cy="2695842"/>
          </a:xfrm>
          <a:prstGeom prst="rect">
            <a:avLst/>
          </a:prstGeom>
        </p:spPr>
      </p:pic>
      <p:pic>
        <p:nvPicPr>
          <p:cNvPr id="9" name="Picture 8">
            <a:extLst>
              <a:ext uri="{FF2B5EF4-FFF2-40B4-BE49-F238E27FC236}">
                <a16:creationId xmlns:a16="http://schemas.microsoft.com/office/drawing/2014/main" id="{CDA1D355-99BA-324A-9F9C-E9CB692D0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91" y="3612432"/>
            <a:ext cx="3564298" cy="2053167"/>
          </a:xfrm>
          <a:prstGeom prst="rect">
            <a:avLst/>
          </a:prstGeom>
        </p:spPr>
      </p:pic>
    </p:spTree>
    <p:extLst>
      <p:ext uri="{BB962C8B-B14F-4D97-AF65-F5344CB8AC3E}">
        <p14:creationId xmlns:p14="http://schemas.microsoft.com/office/powerpoint/2010/main" val="2289961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JCAT Image Frame</a:t>
            </a:r>
          </a:p>
        </p:txBody>
      </p:sp>
      <p:sp>
        <p:nvSpPr>
          <p:cNvPr id="3" name="Content Placeholder 2"/>
          <p:cNvSpPr>
            <a:spLocks noGrp="1"/>
          </p:cNvSpPr>
          <p:nvPr>
            <p:ph idx="1"/>
          </p:nvPr>
        </p:nvSpPr>
        <p:spPr>
          <a:xfrm>
            <a:off x="838200" y="1273629"/>
            <a:ext cx="5235222" cy="5217482"/>
          </a:xfrm>
        </p:spPr>
        <p:txBody>
          <a:bodyPr>
            <a:normAutofit fontScale="92500" lnSpcReduction="20000"/>
          </a:bodyPr>
          <a:lstStyle/>
          <a:p>
            <a:r>
              <a:rPr lang="en-US" dirty="0"/>
              <a:t>File</a:t>
            </a:r>
          </a:p>
          <a:p>
            <a:pPr lvl="1"/>
            <a:r>
              <a:rPr lang="en-US" dirty="0"/>
              <a:t>Expand Image</a:t>
            </a:r>
          </a:p>
          <a:p>
            <a:pPr lvl="2"/>
            <a:r>
              <a:rPr lang="en-US" dirty="0"/>
              <a:t>Upon loading, a zoomed-in image(left) and reference image(right) are shown. </a:t>
            </a:r>
          </a:p>
          <a:p>
            <a:pPr lvl="2"/>
            <a:r>
              <a:rPr lang="en-US" dirty="0"/>
              <a:t>To view full-size image window, File -&gt; Expand Image.</a:t>
            </a:r>
          </a:p>
          <a:p>
            <a:pPr lvl="1"/>
            <a:r>
              <a:rPr lang="en-US" dirty="0"/>
              <a:t>Save Image – saves current image as .</a:t>
            </a:r>
            <a:r>
              <a:rPr lang="en-US" dirty="0" err="1"/>
              <a:t>png</a:t>
            </a:r>
            <a:r>
              <a:rPr lang="en-US" dirty="0"/>
              <a:t> file</a:t>
            </a:r>
          </a:p>
          <a:p>
            <a:pPr lvl="1"/>
            <a:r>
              <a:rPr lang="en-US" dirty="0"/>
              <a:t>Save Spectral Data – saves single or all spectral values to a .csv file</a:t>
            </a:r>
          </a:p>
          <a:p>
            <a:pPr lvl="1"/>
            <a:r>
              <a:rPr lang="en-US" dirty="0"/>
              <a:t>Save Chart – saves screenshot of line chart as .</a:t>
            </a:r>
            <a:r>
              <a:rPr lang="en-US" dirty="0" err="1"/>
              <a:t>png</a:t>
            </a:r>
            <a:r>
              <a:rPr lang="en-US" dirty="0"/>
              <a:t> file</a:t>
            </a:r>
          </a:p>
          <a:p>
            <a:r>
              <a:rPr lang="en-US" dirty="0"/>
              <a:t>Zoom – zoom in/out on image</a:t>
            </a:r>
          </a:p>
          <a:p>
            <a:r>
              <a:rPr lang="en-US" dirty="0"/>
              <a:t>Plot</a:t>
            </a:r>
          </a:p>
          <a:p>
            <a:pPr lvl="1"/>
            <a:r>
              <a:rPr lang="en-US" dirty="0"/>
              <a:t>Reset scale – scales X, Y or both axes to default</a:t>
            </a:r>
          </a:p>
          <a:p>
            <a:pPr lvl="1"/>
            <a:r>
              <a:rPr lang="en-US" dirty="0"/>
              <a:t>Set X/Y Scale – user-set range of values within view on spectrum</a:t>
            </a:r>
          </a:p>
        </p:txBody>
      </p:sp>
      <p:pic>
        <p:nvPicPr>
          <p:cNvPr id="6" name="Picture 5">
            <a:extLst>
              <a:ext uri="{FF2B5EF4-FFF2-40B4-BE49-F238E27FC236}">
                <a16:creationId xmlns:a16="http://schemas.microsoft.com/office/drawing/2014/main" id="{5CB2EDC2-5130-D949-96B8-B683A141F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464" y="1636889"/>
            <a:ext cx="6044290" cy="3549373"/>
          </a:xfrm>
          <a:prstGeom prst="rect">
            <a:avLst/>
          </a:prstGeom>
        </p:spPr>
      </p:pic>
    </p:spTree>
    <p:extLst>
      <p:ext uri="{BB962C8B-B14F-4D97-AF65-F5344CB8AC3E}">
        <p14:creationId xmlns:p14="http://schemas.microsoft.com/office/powerpoint/2010/main" val="3127746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JCAT Image Frame Cont’d</a:t>
            </a:r>
          </a:p>
        </p:txBody>
      </p:sp>
      <p:sp>
        <p:nvSpPr>
          <p:cNvPr id="3" name="Content Placeholder 2"/>
          <p:cNvSpPr>
            <a:spLocks noGrp="1"/>
          </p:cNvSpPr>
          <p:nvPr>
            <p:ph idx="1"/>
          </p:nvPr>
        </p:nvSpPr>
        <p:spPr>
          <a:xfrm>
            <a:off x="838200" y="1005841"/>
            <a:ext cx="10766612" cy="5408406"/>
          </a:xfrm>
        </p:spPr>
        <p:txBody>
          <a:bodyPr>
            <a:normAutofit fontScale="92500" lnSpcReduction="20000"/>
          </a:bodyPr>
          <a:lstStyle/>
          <a:p>
            <a:r>
              <a:rPr lang="en-US" dirty="0"/>
              <a:t>Controls</a:t>
            </a:r>
          </a:p>
          <a:p>
            <a:pPr lvl="1"/>
            <a:r>
              <a:rPr lang="en-US" dirty="0"/>
              <a:t>Contrast – image is loaded in with a default 1 percentile stretch</a:t>
            </a:r>
          </a:p>
          <a:p>
            <a:pPr lvl="2"/>
            <a:r>
              <a:rPr lang="en-US" dirty="0"/>
              <a:t>Linear – set dimmest pixels to 0 and brightest to 255</a:t>
            </a:r>
          </a:p>
          <a:p>
            <a:pPr lvl="2"/>
            <a:r>
              <a:rPr lang="en-US" dirty="0"/>
              <a:t>1, 2, Custom Percentile Stretch – sets the dimmest x  %ile to 0 and brightest x %ile to 255</a:t>
            </a:r>
          </a:p>
          <a:p>
            <a:pPr lvl="2"/>
            <a:r>
              <a:rPr lang="en-US" dirty="0"/>
              <a:t>Spatial Subset Stretch – toggles on/off, will perform desired linear/percentile stretch based on the subset of image pixels within viewing frame (top left) </a:t>
            </a:r>
          </a:p>
          <a:p>
            <a:pPr lvl="1"/>
            <a:r>
              <a:rPr lang="en-US" dirty="0"/>
              <a:t>Spectrum Averaging Size – either see 1x1, 3x3 or 5x5 pixel box, useful to reduce noise</a:t>
            </a:r>
          </a:p>
          <a:p>
            <a:pPr lvl="1"/>
            <a:r>
              <a:rPr lang="en-US" dirty="0"/>
              <a:t>Spectrum Options – choose between single or multiple spectra layered on graph</a:t>
            </a:r>
          </a:p>
          <a:p>
            <a:pPr lvl="1"/>
            <a:r>
              <a:rPr lang="en-US" dirty="0"/>
              <a:t>Spectral Interest</a:t>
            </a:r>
          </a:p>
          <a:p>
            <a:pPr lvl="2"/>
            <a:r>
              <a:rPr lang="en-US" dirty="0"/>
              <a:t>Click – Plots the intensity of single click (1x1, 3x3, or 5x5 box)</a:t>
            </a:r>
          </a:p>
          <a:p>
            <a:pPr lvl="2"/>
            <a:r>
              <a:rPr lang="en-US" dirty="0"/>
              <a:t>Drag Avg – Averages the I/F of pixels within a rectangle dragged by user</a:t>
            </a:r>
          </a:p>
          <a:p>
            <a:pPr lvl="2"/>
            <a:r>
              <a:rPr lang="en-US" dirty="0"/>
              <a:t>Region of Interest – Averages the I/F of pixels within a region specified by user</a:t>
            </a:r>
          </a:p>
          <a:p>
            <a:pPr lvl="2"/>
            <a:r>
              <a:rPr lang="en-US" dirty="0"/>
              <a:t>Manual Input – user inputted points</a:t>
            </a:r>
          </a:p>
          <a:p>
            <a:pPr lvl="2"/>
            <a:r>
              <a:rPr lang="en-US" dirty="0"/>
              <a:t>Mouse Button Instructions – explanations of how to  use spectral interest options</a:t>
            </a:r>
          </a:p>
          <a:p>
            <a:pPr lvl="1"/>
            <a:r>
              <a:rPr lang="en-US" dirty="0"/>
              <a:t>Spectrum Operations – add, subtract or ratio two different spectra</a:t>
            </a:r>
          </a:p>
          <a:p>
            <a:pPr lvl="1"/>
            <a:r>
              <a:rPr lang="en-US" dirty="0"/>
              <a:t>ATP Corrections – only available if viewing a TRDR image</a:t>
            </a:r>
          </a:p>
          <a:p>
            <a:pPr lvl="2"/>
            <a:r>
              <a:rPr lang="en-US" dirty="0"/>
              <a:t>Atmospheric –  correction for absorption by CO2  in atmosphere (IR detector only ~2 microns) </a:t>
            </a:r>
          </a:p>
          <a:p>
            <a:pPr lvl="2"/>
            <a:r>
              <a:rPr lang="en-US" dirty="0"/>
              <a:t>Thermal – currently no working thermal corrections</a:t>
            </a:r>
          </a:p>
          <a:p>
            <a:pPr lvl="2"/>
            <a:r>
              <a:rPr lang="en-US" dirty="0"/>
              <a:t>Photometric – correction to radiance for non-normal solar incidence: (I/F)/cos(incidence angle)</a:t>
            </a:r>
          </a:p>
          <a:p>
            <a:pPr lvl="1"/>
            <a:endParaRPr lang="en-US" dirty="0"/>
          </a:p>
        </p:txBody>
      </p:sp>
    </p:spTree>
    <p:extLst>
      <p:ext uri="{BB962C8B-B14F-4D97-AF65-F5344CB8AC3E}">
        <p14:creationId xmlns:p14="http://schemas.microsoft.com/office/powerpoint/2010/main" val="1942355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Navigating the Image Frame</a:t>
            </a:r>
          </a:p>
        </p:txBody>
      </p:sp>
      <p:sp>
        <p:nvSpPr>
          <p:cNvPr id="3" name="Content Placeholder 2"/>
          <p:cNvSpPr>
            <a:spLocks noGrp="1"/>
          </p:cNvSpPr>
          <p:nvPr>
            <p:ph idx="1"/>
          </p:nvPr>
        </p:nvSpPr>
        <p:spPr>
          <a:xfrm>
            <a:off x="838200" y="1645574"/>
            <a:ext cx="5706291" cy="5648371"/>
          </a:xfrm>
        </p:spPr>
        <p:txBody>
          <a:bodyPr>
            <a:normAutofit/>
          </a:bodyPr>
          <a:lstStyle/>
          <a:p>
            <a:r>
              <a:rPr lang="en-US" dirty="0"/>
              <a:t>Zoom in/ out using the zoom menu, the reference rectangle on the right image will adjust accordingly.</a:t>
            </a:r>
          </a:p>
          <a:p>
            <a:r>
              <a:rPr lang="en-US" dirty="0"/>
              <a:t>The right side contains three sliders to select the wavelengths for red, green, blue. Press ‘Update RGB &amp; Image’ values to apply RGB to the image and their positions on the bottom spectrum.  </a:t>
            </a:r>
          </a:p>
        </p:txBody>
      </p:sp>
      <p:pic>
        <p:nvPicPr>
          <p:cNvPr id="4" name="Picture 3"/>
          <p:cNvPicPr>
            <a:picLocks noChangeAspect="1"/>
          </p:cNvPicPr>
          <p:nvPr/>
        </p:nvPicPr>
        <p:blipFill>
          <a:blip r:embed="rId2"/>
          <a:stretch>
            <a:fillRect/>
          </a:stretch>
        </p:blipFill>
        <p:spPr>
          <a:xfrm>
            <a:off x="7360920" y="130688"/>
            <a:ext cx="4582757" cy="3029772"/>
          </a:xfrm>
          <a:prstGeom prst="rect">
            <a:avLst/>
          </a:prstGeom>
        </p:spPr>
      </p:pic>
      <p:pic>
        <p:nvPicPr>
          <p:cNvPr id="5" name="Picture 4"/>
          <p:cNvPicPr>
            <a:picLocks noChangeAspect="1"/>
          </p:cNvPicPr>
          <p:nvPr/>
        </p:nvPicPr>
        <p:blipFill>
          <a:blip r:embed="rId3"/>
          <a:stretch>
            <a:fillRect/>
          </a:stretch>
        </p:blipFill>
        <p:spPr>
          <a:xfrm>
            <a:off x="8388087" y="4824913"/>
            <a:ext cx="1607112" cy="1987366"/>
          </a:xfrm>
          <a:prstGeom prst="rect">
            <a:avLst/>
          </a:prstGeom>
        </p:spPr>
      </p:pic>
      <p:pic>
        <p:nvPicPr>
          <p:cNvPr id="6" name="Picture 5"/>
          <p:cNvPicPr>
            <a:picLocks noChangeAspect="1"/>
          </p:cNvPicPr>
          <p:nvPr/>
        </p:nvPicPr>
        <p:blipFill>
          <a:blip r:embed="rId4"/>
          <a:stretch>
            <a:fillRect/>
          </a:stretch>
        </p:blipFill>
        <p:spPr>
          <a:xfrm>
            <a:off x="7360920" y="3271494"/>
            <a:ext cx="4693792" cy="1442385"/>
          </a:xfrm>
          <a:prstGeom prst="rect">
            <a:avLst/>
          </a:prstGeom>
        </p:spPr>
      </p:pic>
    </p:spTree>
    <p:extLst>
      <p:ext uri="{BB962C8B-B14F-4D97-AF65-F5344CB8AC3E}">
        <p14:creationId xmlns:p14="http://schemas.microsoft.com/office/powerpoint/2010/main" val="4019296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Navigating the Image Frame Cont’d</a:t>
            </a:r>
          </a:p>
        </p:txBody>
      </p:sp>
      <p:sp>
        <p:nvSpPr>
          <p:cNvPr id="3" name="Content Placeholder 2"/>
          <p:cNvSpPr>
            <a:spLocks noGrp="1"/>
          </p:cNvSpPr>
          <p:nvPr>
            <p:ph idx="1"/>
          </p:nvPr>
        </p:nvSpPr>
        <p:spPr>
          <a:xfrm>
            <a:off x="838200" y="947056"/>
            <a:ext cx="5921829" cy="5473338"/>
          </a:xfrm>
        </p:spPr>
        <p:txBody>
          <a:bodyPr>
            <a:normAutofit fontScale="85000" lnSpcReduction="20000"/>
          </a:bodyPr>
          <a:lstStyle/>
          <a:p>
            <a:r>
              <a:rPr lang="en-US" dirty="0"/>
              <a:t>The images are loaded in with a default 1%ile stretch – dimmest and brightest 1%ile of pixels are set to 0, 255 respectively.</a:t>
            </a:r>
          </a:p>
          <a:p>
            <a:r>
              <a:rPr lang="en-US" dirty="0"/>
              <a:t>For stretch options, Controls -&gt; Contrast</a:t>
            </a:r>
          </a:p>
          <a:p>
            <a:r>
              <a:rPr lang="en-US" dirty="0"/>
              <a:t>Linear stretch: dimmest pixel -&gt; 0, brightest pixel-&gt; 255</a:t>
            </a:r>
          </a:p>
          <a:p>
            <a:r>
              <a:rPr lang="en-US" dirty="0"/>
              <a:t>Percentile Stretches: dimmest </a:t>
            </a:r>
            <a:r>
              <a:rPr lang="en-US" dirty="0" err="1"/>
              <a:t>x%ile</a:t>
            </a:r>
            <a:r>
              <a:rPr lang="en-US" dirty="0"/>
              <a:t> -&gt; 0, brightest </a:t>
            </a:r>
            <a:r>
              <a:rPr lang="en-US" dirty="0" err="1"/>
              <a:t>x%ile</a:t>
            </a:r>
            <a:r>
              <a:rPr lang="en-US" dirty="0"/>
              <a:t> -&gt; 255</a:t>
            </a:r>
          </a:p>
          <a:p>
            <a:r>
              <a:rPr lang="en-US" dirty="0"/>
              <a:t>Subset Stretch – When selected, stretches are applied based on the dimmest and brightest pixels within the viewing frame(top left), rather than the entire image</a:t>
            </a:r>
          </a:p>
          <a:p>
            <a:r>
              <a:rPr lang="en-US" dirty="0"/>
              <a:t>The pixels used to apply the subset stretch will be shown under the ‘Update RGB &amp; Image’ button</a:t>
            </a:r>
          </a:p>
          <a:p>
            <a:r>
              <a:rPr lang="en-US" dirty="0"/>
              <a:t>Click the ‘Update RGB &amp; Image’ button to apply stretches and changes on RGB sliders</a:t>
            </a:r>
          </a:p>
        </p:txBody>
      </p:sp>
      <p:pic>
        <p:nvPicPr>
          <p:cNvPr id="4" name="Picture 3"/>
          <p:cNvPicPr>
            <a:picLocks noChangeAspect="1"/>
          </p:cNvPicPr>
          <p:nvPr/>
        </p:nvPicPr>
        <p:blipFill>
          <a:blip r:embed="rId2"/>
          <a:stretch>
            <a:fillRect/>
          </a:stretch>
        </p:blipFill>
        <p:spPr>
          <a:xfrm>
            <a:off x="7010887" y="1000669"/>
            <a:ext cx="4754801" cy="2330359"/>
          </a:xfrm>
          <a:prstGeom prst="rect">
            <a:avLst/>
          </a:prstGeom>
        </p:spPr>
      </p:pic>
      <p:pic>
        <p:nvPicPr>
          <p:cNvPr id="5" name="Picture 4"/>
          <p:cNvPicPr>
            <a:picLocks noChangeAspect="1"/>
          </p:cNvPicPr>
          <p:nvPr/>
        </p:nvPicPr>
        <p:blipFill>
          <a:blip r:embed="rId3"/>
          <a:stretch>
            <a:fillRect/>
          </a:stretch>
        </p:blipFill>
        <p:spPr>
          <a:xfrm>
            <a:off x="7302273" y="3922530"/>
            <a:ext cx="4314825" cy="2200275"/>
          </a:xfrm>
          <a:prstGeom prst="rect">
            <a:avLst/>
          </a:prstGeom>
        </p:spPr>
      </p:pic>
    </p:spTree>
    <p:extLst>
      <p:ext uri="{BB962C8B-B14F-4D97-AF65-F5344CB8AC3E}">
        <p14:creationId xmlns:p14="http://schemas.microsoft.com/office/powerpoint/2010/main" val="1026950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Navigating the Image Frame Cont’d</a:t>
            </a:r>
          </a:p>
        </p:txBody>
      </p:sp>
      <p:sp>
        <p:nvSpPr>
          <p:cNvPr id="3" name="Content Placeholder 2"/>
          <p:cNvSpPr>
            <a:spLocks noGrp="1"/>
          </p:cNvSpPr>
          <p:nvPr>
            <p:ph idx="1"/>
          </p:nvPr>
        </p:nvSpPr>
        <p:spPr>
          <a:xfrm>
            <a:off x="838201" y="1018903"/>
            <a:ext cx="4785360" cy="3452064"/>
          </a:xfrm>
        </p:spPr>
        <p:txBody>
          <a:bodyPr/>
          <a:lstStyle/>
          <a:p>
            <a:r>
              <a:rPr lang="en-US" dirty="0"/>
              <a:t>Spectrum on bottom displays intensity as a function of wavelength.</a:t>
            </a:r>
          </a:p>
          <a:p>
            <a:r>
              <a:rPr lang="en-US" dirty="0"/>
              <a:t>Use the plot menu to change the axes.</a:t>
            </a:r>
          </a:p>
          <a:p>
            <a:r>
              <a:rPr lang="en-US" dirty="0"/>
              <a:t>Auto-scale reverts axes back to original ranges.</a:t>
            </a:r>
          </a:p>
        </p:txBody>
      </p:sp>
      <p:pic>
        <p:nvPicPr>
          <p:cNvPr id="4" name="Picture 3"/>
          <p:cNvPicPr>
            <a:picLocks noChangeAspect="1"/>
          </p:cNvPicPr>
          <p:nvPr/>
        </p:nvPicPr>
        <p:blipFill>
          <a:blip r:embed="rId2"/>
          <a:stretch>
            <a:fillRect/>
          </a:stretch>
        </p:blipFill>
        <p:spPr>
          <a:xfrm>
            <a:off x="5709066" y="1010685"/>
            <a:ext cx="6348428" cy="2117869"/>
          </a:xfrm>
          <a:prstGeom prst="rect">
            <a:avLst/>
          </a:prstGeom>
        </p:spPr>
      </p:pic>
      <p:pic>
        <p:nvPicPr>
          <p:cNvPr id="6" name="Picture 5"/>
          <p:cNvPicPr>
            <a:picLocks noChangeAspect="1"/>
          </p:cNvPicPr>
          <p:nvPr/>
        </p:nvPicPr>
        <p:blipFill>
          <a:blip r:embed="rId3"/>
          <a:stretch>
            <a:fillRect/>
          </a:stretch>
        </p:blipFill>
        <p:spPr>
          <a:xfrm>
            <a:off x="1815873" y="4470967"/>
            <a:ext cx="1571625" cy="2038350"/>
          </a:xfrm>
          <a:prstGeom prst="rect">
            <a:avLst/>
          </a:prstGeom>
        </p:spPr>
      </p:pic>
      <p:pic>
        <p:nvPicPr>
          <p:cNvPr id="7" name="Picture 6"/>
          <p:cNvPicPr>
            <a:picLocks noChangeAspect="1"/>
          </p:cNvPicPr>
          <p:nvPr/>
        </p:nvPicPr>
        <p:blipFill>
          <a:blip r:embed="rId4"/>
          <a:stretch>
            <a:fillRect/>
          </a:stretch>
        </p:blipFill>
        <p:spPr>
          <a:xfrm>
            <a:off x="5157638" y="4235899"/>
            <a:ext cx="6922103" cy="2326142"/>
          </a:xfrm>
          <a:prstGeom prst="rect">
            <a:avLst/>
          </a:prstGeom>
        </p:spPr>
      </p:pic>
    </p:spTree>
    <p:extLst>
      <p:ext uri="{BB962C8B-B14F-4D97-AF65-F5344CB8AC3E}">
        <p14:creationId xmlns:p14="http://schemas.microsoft.com/office/powerpoint/2010/main" val="203788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Navigating the Image Frame Cont’d</a:t>
            </a:r>
          </a:p>
        </p:txBody>
      </p:sp>
      <p:sp>
        <p:nvSpPr>
          <p:cNvPr id="3" name="Content Placeholder 2"/>
          <p:cNvSpPr>
            <a:spLocks noGrp="1"/>
          </p:cNvSpPr>
          <p:nvPr>
            <p:ph idx="1"/>
          </p:nvPr>
        </p:nvSpPr>
        <p:spPr>
          <a:xfrm>
            <a:off x="838200" y="1182189"/>
            <a:ext cx="6718663" cy="4994774"/>
          </a:xfrm>
        </p:spPr>
        <p:txBody>
          <a:bodyPr/>
          <a:lstStyle/>
          <a:p>
            <a:r>
              <a:rPr lang="en-US" dirty="0"/>
              <a:t>Click anywhere on the image to get that pixel’s spectrum. The legend will show the position of the pixel.</a:t>
            </a:r>
          </a:p>
          <a:p>
            <a:r>
              <a:rPr lang="en-US" dirty="0"/>
              <a:t>To reduce noise, you can change the spectrum averaging size. The 3x3 and 5x5 boxes average the surrounding 8 or 24 pixels.</a:t>
            </a:r>
          </a:p>
          <a:p>
            <a:r>
              <a:rPr lang="en-US" dirty="0"/>
              <a:t>The change will be reflected by the latitude and longitude ranges in the legend.</a:t>
            </a:r>
          </a:p>
        </p:txBody>
      </p:sp>
      <p:pic>
        <p:nvPicPr>
          <p:cNvPr id="6" name="Picture 5"/>
          <p:cNvPicPr>
            <a:picLocks noChangeAspect="1"/>
          </p:cNvPicPr>
          <p:nvPr/>
        </p:nvPicPr>
        <p:blipFill>
          <a:blip r:embed="rId2"/>
          <a:stretch>
            <a:fillRect/>
          </a:stretch>
        </p:blipFill>
        <p:spPr>
          <a:xfrm>
            <a:off x="7761514" y="1325563"/>
            <a:ext cx="3657600" cy="2533650"/>
          </a:xfrm>
          <a:prstGeom prst="rect">
            <a:avLst/>
          </a:prstGeom>
        </p:spPr>
      </p:pic>
    </p:spTree>
    <p:extLst>
      <p:ext uri="{BB962C8B-B14F-4D97-AF65-F5344CB8AC3E}">
        <p14:creationId xmlns:p14="http://schemas.microsoft.com/office/powerpoint/2010/main" val="330677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2C88-61CD-7E4A-A35A-41E88418998F}"/>
              </a:ext>
            </a:extLst>
          </p:cNvPr>
          <p:cNvSpPr>
            <a:spLocks noGrp="1"/>
          </p:cNvSpPr>
          <p:nvPr>
            <p:ph type="title"/>
          </p:nvPr>
        </p:nvSpPr>
        <p:spPr/>
        <p:txBody>
          <a:bodyPr/>
          <a:lstStyle/>
          <a:p>
            <a:r>
              <a:rPr lang="en-US" dirty="0"/>
              <a:t>Introduction to JCAT</a:t>
            </a:r>
          </a:p>
        </p:txBody>
      </p:sp>
      <p:sp>
        <p:nvSpPr>
          <p:cNvPr id="3" name="Content Placeholder 2">
            <a:extLst>
              <a:ext uri="{FF2B5EF4-FFF2-40B4-BE49-F238E27FC236}">
                <a16:creationId xmlns:a16="http://schemas.microsoft.com/office/drawing/2014/main" id="{FCA0AA9F-3A28-5C48-8F9B-221391BAC415}"/>
              </a:ext>
            </a:extLst>
          </p:cNvPr>
          <p:cNvSpPr>
            <a:spLocks noGrp="1"/>
          </p:cNvSpPr>
          <p:nvPr>
            <p:ph idx="1"/>
          </p:nvPr>
        </p:nvSpPr>
        <p:spPr>
          <a:xfrm>
            <a:off x="838200" y="1690688"/>
            <a:ext cx="10515600" cy="4486275"/>
          </a:xfrm>
        </p:spPr>
        <p:txBody>
          <a:bodyPr>
            <a:normAutofit fontScale="92500" lnSpcReduction="10000"/>
          </a:bodyPr>
          <a:lstStyle/>
          <a:p>
            <a:r>
              <a:rPr lang="en-US" dirty="0"/>
              <a:t>JCAT serves as an analysis tool for data collected by the Compact Reconnaissance Imaging Spectrometer for Mars (CRISM) aboard the Mars Reconnaissance Orbiter.</a:t>
            </a:r>
          </a:p>
          <a:p>
            <a:r>
              <a:rPr lang="en-US" dirty="0"/>
              <a:t>JCAT works with:</a:t>
            </a:r>
          </a:p>
          <a:p>
            <a:pPr lvl="1"/>
            <a:r>
              <a:rPr lang="en-US" dirty="0"/>
              <a:t>Targeted Empirical Records (TERs) - image cubes derived from CRISM hyperspectral targeted observations, post-processed to standardize the illumination and observation geometry and remove atmospheric gas absorptions and instrument artifacts</a:t>
            </a:r>
          </a:p>
          <a:p>
            <a:pPr lvl="1"/>
            <a:r>
              <a:rPr lang="en-US" dirty="0"/>
              <a:t>Targeted Reduced Data Records (TRDRs) – image cubes containing data calibrated to radiance or I/F</a:t>
            </a:r>
          </a:p>
          <a:p>
            <a:pPr lvl="1"/>
            <a:r>
              <a:rPr lang="en-US" dirty="0"/>
              <a:t>Map-projected Targeted Reduced Data Records (MTRDRs) – TRDR image cubes containing map-projected TER data map-projected using terrain models of the Martian surface.</a:t>
            </a:r>
          </a:p>
          <a:p>
            <a:endParaRPr lang="en-US" dirty="0"/>
          </a:p>
        </p:txBody>
      </p:sp>
    </p:spTree>
    <p:extLst>
      <p:ext uri="{BB962C8B-B14F-4D97-AF65-F5344CB8AC3E}">
        <p14:creationId xmlns:p14="http://schemas.microsoft.com/office/powerpoint/2010/main" val="3260889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Navigating the Image Frame Cont’d</a:t>
            </a:r>
          </a:p>
        </p:txBody>
      </p:sp>
      <p:sp>
        <p:nvSpPr>
          <p:cNvPr id="3" name="Content Placeholder 2"/>
          <p:cNvSpPr>
            <a:spLocks noGrp="1"/>
          </p:cNvSpPr>
          <p:nvPr>
            <p:ph idx="1"/>
          </p:nvPr>
        </p:nvSpPr>
        <p:spPr>
          <a:xfrm>
            <a:off x="838200" y="1149530"/>
            <a:ext cx="5562600" cy="5414555"/>
          </a:xfrm>
        </p:spPr>
        <p:txBody>
          <a:bodyPr>
            <a:normAutofit fontScale="77500" lnSpcReduction="20000"/>
          </a:bodyPr>
          <a:lstStyle/>
          <a:p>
            <a:r>
              <a:rPr lang="en-US" dirty="0"/>
              <a:t>NOTE: </a:t>
            </a:r>
            <a:r>
              <a:rPr lang="en-US" b="1" dirty="0"/>
              <a:t>A three button mouse is recommended</a:t>
            </a:r>
            <a:r>
              <a:rPr lang="en-US" dirty="0"/>
              <a:t>. Not all capabilities will be available otherwise.</a:t>
            </a:r>
          </a:p>
          <a:p>
            <a:r>
              <a:rPr lang="en-US" dirty="0"/>
              <a:t>Aside from the click option, there are ‘Drag </a:t>
            </a:r>
            <a:r>
              <a:rPr lang="en-US" dirty="0" err="1"/>
              <a:t>Avg</a:t>
            </a:r>
            <a:r>
              <a:rPr lang="en-US" dirty="0"/>
              <a:t>’, ‘Region of Interest’, and ‘Manual Input’ options.</a:t>
            </a:r>
          </a:p>
          <a:p>
            <a:r>
              <a:rPr lang="en-US" dirty="0"/>
              <a:t>Drag </a:t>
            </a:r>
            <a:r>
              <a:rPr lang="en-US" dirty="0" err="1"/>
              <a:t>Avg</a:t>
            </a:r>
            <a:r>
              <a:rPr lang="en-US" dirty="0"/>
              <a:t> (middle) allows user to drag across the image to create a rectangle. The pixels within the rectangle will be averaged.</a:t>
            </a:r>
          </a:p>
          <a:p>
            <a:r>
              <a:rPr lang="en-US" dirty="0"/>
              <a:t>Region of Interest (right): Left click to add a new point to the shape. To close the shape, right click and the last point will connect to the first point. Pixels inside the shape will be averaged.</a:t>
            </a:r>
          </a:p>
          <a:p>
            <a:r>
              <a:rPr lang="en-US" dirty="0"/>
              <a:t>Manual Input allows you to type in points you’d like to view. Follow the format: ‘row, col’</a:t>
            </a:r>
          </a:p>
          <a:p>
            <a:pPr lvl="1"/>
            <a:r>
              <a:rPr lang="en-US" dirty="0"/>
              <a:t>If entering multiple points, put each on a separate line</a:t>
            </a:r>
          </a:p>
          <a:p>
            <a:endParaRPr lang="en-US" dirty="0"/>
          </a:p>
        </p:txBody>
      </p:sp>
      <p:pic>
        <p:nvPicPr>
          <p:cNvPr id="5" name="Picture 4"/>
          <p:cNvPicPr>
            <a:picLocks noChangeAspect="1"/>
          </p:cNvPicPr>
          <p:nvPr/>
        </p:nvPicPr>
        <p:blipFill>
          <a:blip r:embed="rId2"/>
          <a:stretch>
            <a:fillRect/>
          </a:stretch>
        </p:blipFill>
        <p:spPr>
          <a:xfrm>
            <a:off x="8085948" y="4813662"/>
            <a:ext cx="1809924" cy="1831930"/>
          </a:xfrm>
          <a:prstGeom prst="rect">
            <a:avLst/>
          </a:prstGeom>
        </p:spPr>
      </p:pic>
      <p:pic>
        <p:nvPicPr>
          <p:cNvPr id="6" name="Picture 5"/>
          <p:cNvPicPr>
            <a:picLocks noChangeAspect="1"/>
          </p:cNvPicPr>
          <p:nvPr/>
        </p:nvPicPr>
        <p:blipFill>
          <a:blip r:embed="rId3"/>
          <a:stretch>
            <a:fillRect/>
          </a:stretch>
        </p:blipFill>
        <p:spPr>
          <a:xfrm>
            <a:off x="6287427" y="4813662"/>
            <a:ext cx="1798521" cy="1831930"/>
          </a:xfrm>
          <a:prstGeom prst="rect">
            <a:avLst/>
          </a:prstGeom>
        </p:spPr>
      </p:pic>
      <p:pic>
        <p:nvPicPr>
          <p:cNvPr id="7" name="Picture 6"/>
          <p:cNvPicPr>
            <a:picLocks noChangeAspect="1"/>
          </p:cNvPicPr>
          <p:nvPr/>
        </p:nvPicPr>
        <p:blipFill>
          <a:blip r:embed="rId4"/>
          <a:stretch>
            <a:fillRect/>
          </a:stretch>
        </p:blipFill>
        <p:spPr>
          <a:xfrm>
            <a:off x="9895872" y="4813662"/>
            <a:ext cx="1815524" cy="1831930"/>
          </a:xfrm>
          <a:prstGeom prst="rect">
            <a:avLst/>
          </a:prstGeom>
        </p:spPr>
      </p:pic>
      <p:pic>
        <p:nvPicPr>
          <p:cNvPr id="8" name="Picture 7"/>
          <p:cNvPicPr>
            <a:picLocks noChangeAspect="1"/>
          </p:cNvPicPr>
          <p:nvPr/>
        </p:nvPicPr>
        <p:blipFill>
          <a:blip r:embed="rId5"/>
          <a:stretch>
            <a:fillRect/>
          </a:stretch>
        </p:blipFill>
        <p:spPr>
          <a:xfrm>
            <a:off x="7901396" y="886505"/>
            <a:ext cx="3810000" cy="2276475"/>
          </a:xfrm>
          <a:prstGeom prst="rect">
            <a:avLst/>
          </a:prstGeom>
        </p:spPr>
      </p:pic>
    </p:spTree>
    <p:extLst>
      <p:ext uri="{BB962C8B-B14F-4D97-AF65-F5344CB8AC3E}">
        <p14:creationId xmlns:p14="http://schemas.microsoft.com/office/powerpoint/2010/main" val="2436224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Navigating the Image Frame Cont’d</a:t>
            </a:r>
          </a:p>
        </p:txBody>
      </p:sp>
      <p:sp>
        <p:nvSpPr>
          <p:cNvPr id="3" name="Content Placeholder 2"/>
          <p:cNvSpPr>
            <a:spLocks noGrp="1"/>
          </p:cNvSpPr>
          <p:nvPr>
            <p:ph idx="1"/>
          </p:nvPr>
        </p:nvSpPr>
        <p:spPr>
          <a:xfrm>
            <a:off x="712588" y="1081042"/>
            <a:ext cx="8816767" cy="2600506"/>
          </a:xfrm>
        </p:spPr>
        <p:txBody>
          <a:bodyPr>
            <a:normAutofit fontScale="92500" lnSpcReduction="10000"/>
          </a:bodyPr>
          <a:lstStyle/>
          <a:p>
            <a:r>
              <a:rPr lang="en-US" dirty="0"/>
              <a:t>To layer multiple spectra on the chart, Controls -&gt; # of Spectra -&gt; Multiple. Only the Click and Drag </a:t>
            </a:r>
            <a:r>
              <a:rPr lang="en-US" dirty="0" err="1"/>
              <a:t>Avg</a:t>
            </a:r>
            <a:r>
              <a:rPr lang="en-US" dirty="0"/>
              <a:t> features are available for the additional spectra. </a:t>
            </a:r>
            <a:r>
              <a:rPr lang="en-US" u="sng" dirty="0"/>
              <a:t>Center</a:t>
            </a:r>
            <a:r>
              <a:rPr lang="en-US" dirty="0"/>
              <a:t> click or drag to add the spectrum.</a:t>
            </a:r>
          </a:p>
          <a:p>
            <a:r>
              <a:rPr lang="en-US" dirty="0"/>
              <a:t>To clear, left click on the image again. The new pixel’s spectrum will appear and the previous spectra will all be removed from the chart.</a:t>
            </a:r>
          </a:p>
        </p:txBody>
      </p:sp>
      <p:pic>
        <p:nvPicPr>
          <p:cNvPr id="4" name="Picture 3"/>
          <p:cNvPicPr>
            <a:picLocks noChangeAspect="1"/>
          </p:cNvPicPr>
          <p:nvPr/>
        </p:nvPicPr>
        <p:blipFill>
          <a:blip r:embed="rId2"/>
          <a:stretch>
            <a:fillRect/>
          </a:stretch>
        </p:blipFill>
        <p:spPr>
          <a:xfrm>
            <a:off x="9529355" y="282478"/>
            <a:ext cx="2206125" cy="2307323"/>
          </a:xfrm>
          <a:prstGeom prst="rect">
            <a:avLst/>
          </a:prstGeom>
        </p:spPr>
      </p:pic>
      <p:pic>
        <p:nvPicPr>
          <p:cNvPr id="5" name="Picture 4"/>
          <p:cNvPicPr>
            <a:picLocks noChangeAspect="1"/>
          </p:cNvPicPr>
          <p:nvPr/>
        </p:nvPicPr>
        <p:blipFill>
          <a:blip r:embed="rId3"/>
          <a:stretch>
            <a:fillRect/>
          </a:stretch>
        </p:blipFill>
        <p:spPr>
          <a:xfrm>
            <a:off x="1261891" y="3681548"/>
            <a:ext cx="9416995" cy="2849880"/>
          </a:xfrm>
          <a:prstGeom prst="rect">
            <a:avLst/>
          </a:prstGeom>
        </p:spPr>
      </p:pic>
    </p:spTree>
    <p:extLst>
      <p:ext uri="{BB962C8B-B14F-4D97-AF65-F5344CB8AC3E}">
        <p14:creationId xmlns:p14="http://schemas.microsoft.com/office/powerpoint/2010/main" val="170957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Navigating the Image Frame Cont’d</a:t>
            </a:r>
          </a:p>
        </p:txBody>
      </p:sp>
      <p:sp>
        <p:nvSpPr>
          <p:cNvPr id="3" name="Content Placeholder 2"/>
          <p:cNvSpPr>
            <a:spLocks noGrp="1"/>
          </p:cNvSpPr>
          <p:nvPr>
            <p:ph idx="1"/>
          </p:nvPr>
        </p:nvSpPr>
        <p:spPr>
          <a:xfrm>
            <a:off x="838200" y="1169126"/>
            <a:ext cx="5803345" cy="5007837"/>
          </a:xfrm>
        </p:spPr>
        <p:txBody>
          <a:bodyPr/>
          <a:lstStyle/>
          <a:p>
            <a:r>
              <a:rPr lang="en-US" dirty="0"/>
              <a:t>To add, subtract or ratio spectra, select Controls -&gt; Spectral Operations.</a:t>
            </a:r>
          </a:p>
          <a:p>
            <a:r>
              <a:rPr lang="en-US" dirty="0"/>
              <a:t>Select the spectra and operation you’d like to perform.</a:t>
            </a:r>
          </a:p>
          <a:p>
            <a:r>
              <a:rPr lang="en-US" dirty="0"/>
              <a:t>Axes scaling features are available under the Plot menu.</a:t>
            </a:r>
          </a:p>
          <a:p>
            <a:r>
              <a:rPr lang="en-US" dirty="0"/>
              <a:t>Use the file menu to save the data or chart to a .csv or .</a:t>
            </a:r>
            <a:r>
              <a:rPr lang="en-US" dirty="0" err="1"/>
              <a:t>png</a:t>
            </a:r>
            <a:r>
              <a:rPr lang="en-US" dirty="0"/>
              <a:t> file</a:t>
            </a:r>
          </a:p>
        </p:txBody>
      </p:sp>
      <p:pic>
        <p:nvPicPr>
          <p:cNvPr id="7" name="Picture 6"/>
          <p:cNvPicPr>
            <a:picLocks noChangeAspect="1"/>
          </p:cNvPicPr>
          <p:nvPr/>
        </p:nvPicPr>
        <p:blipFill>
          <a:blip r:embed="rId2"/>
          <a:stretch>
            <a:fillRect/>
          </a:stretch>
        </p:blipFill>
        <p:spPr>
          <a:xfrm>
            <a:off x="6641545" y="3524114"/>
            <a:ext cx="5163875" cy="2811371"/>
          </a:xfrm>
          <a:prstGeom prst="rect">
            <a:avLst/>
          </a:prstGeom>
        </p:spPr>
      </p:pic>
      <p:pic>
        <p:nvPicPr>
          <p:cNvPr id="8" name="Picture 7"/>
          <p:cNvPicPr>
            <a:picLocks noChangeAspect="1"/>
          </p:cNvPicPr>
          <p:nvPr/>
        </p:nvPicPr>
        <p:blipFill>
          <a:blip r:embed="rId3"/>
          <a:stretch>
            <a:fillRect/>
          </a:stretch>
        </p:blipFill>
        <p:spPr>
          <a:xfrm>
            <a:off x="7828868" y="963795"/>
            <a:ext cx="3930832" cy="2050869"/>
          </a:xfrm>
          <a:prstGeom prst="rect">
            <a:avLst/>
          </a:prstGeom>
        </p:spPr>
      </p:pic>
    </p:spTree>
    <p:extLst>
      <p:ext uri="{BB962C8B-B14F-4D97-AF65-F5344CB8AC3E}">
        <p14:creationId xmlns:p14="http://schemas.microsoft.com/office/powerpoint/2010/main" val="3043032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Navigating the Image Frame Cont’d</a:t>
            </a:r>
          </a:p>
        </p:txBody>
      </p:sp>
      <p:sp>
        <p:nvSpPr>
          <p:cNvPr id="3" name="Content Placeholder 2"/>
          <p:cNvSpPr>
            <a:spLocks noGrp="1"/>
          </p:cNvSpPr>
          <p:nvPr>
            <p:ph idx="1"/>
          </p:nvPr>
        </p:nvSpPr>
        <p:spPr>
          <a:xfrm>
            <a:off x="838200" y="1110342"/>
            <a:ext cx="4794956" cy="5256591"/>
          </a:xfrm>
        </p:spPr>
        <p:txBody>
          <a:bodyPr>
            <a:noAutofit/>
          </a:bodyPr>
          <a:lstStyle/>
          <a:p>
            <a:r>
              <a:rPr lang="en-US" sz="1800" dirty="0"/>
              <a:t>Under Controls, there are ATP Corrections. These are only applicable for TRDR files.</a:t>
            </a:r>
          </a:p>
          <a:p>
            <a:r>
              <a:rPr lang="en-US" sz="1800" dirty="0"/>
              <a:t>Atmospheric corrections remove the attenuation of surface brightness by atmospheric gases, mainly carbon dioxide and water vapor. They use a scaled measured brightness ratio of the summit and base of Olympus Mons ("volcano scan correction") to represent attenuation by atmospheric gases. The effects can be seen in the dips around 2 microns. (For longwave sensor TRDR files only)</a:t>
            </a:r>
          </a:p>
          <a:p>
            <a:r>
              <a:rPr lang="en-US" sz="1800" dirty="0"/>
              <a:t>Currently, there are no working thermal corrections.</a:t>
            </a:r>
          </a:p>
          <a:p>
            <a:r>
              <a:rPr lang="en-US" sz="1800" dirty="0"/>
              <a:t>Photometric corrections transform the spectrum of reflected sunlight to what it would be if the Sun illuminated the surface at a normal incidence angle (if the Sun was overhead</a:t>
            </a:r>
            <a:r>
              <a:rPr lang="en-US" sz="1400" dirty="0"/>
              <a:t>)</a:t>
            </a:r>
          </a:p>
        </p:txBody>
      </p:sp>
      <p:pic>
        <p:nvPicPr>
          <p:cNvPr id="4" name="Picture 3"/>
          <p:cNvPicPr>
            <a:picLocks noChangeAspect="1"/>
          </p:cNvPicPr>
          <p:nvPr/>
        </p:nvPicPr>
        <p:blipFill>
          <a:blip r:embed="rId2"/>
          <a:stretch>
            <a:fillRect/>
          </a:stretch>
        </p:blipFill>
        <p:spPr>
          <a:xfrm>
            <a:off x="5884817" y="1325563"/>
            <a:ext cx="6307183" cy="3804485"/>
          </a:xfrm>
          <a:prstGeom prst="rect">
            <a:avLst/>
          </a:prstGeom>
        </p:spPr>
      </p:pic>
    </p:spTree>
    <p:extLst>
      <p:ext uri="{BB962C8B-B14F-4D97-AF65-F5344CB8AC3E}">
        <p14:creationId xmlns:p14="http://schemas.microsoft.com/office/powerpoint/2010/main" val="1563698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Navigating the Image Frame Cont’d</a:t>
            </a:r>
          </a:p>
        </p:txBody>
      </p:sp>
      <p:sp>
        <p:nvSpPr>
          <p:cNvPr id="3" name="Content Placeholder 2"/>
          <p:cNvSpPr>
            <a:spLocks noGrp="1"/>
          </p:cNvSpPr>
          <p:nvPr>
            <p:ph idx="1"/>
          </p:nvPr>
        </p:nvSpPr>
        <p:spPr/>
        <p:txBody>
          <a:bodyPr/>
          <a:lstStyle/>
          <a:p>
            <a:r>
              <a:rPr lang="en-US" dirty="0"/>
              <a:t>Atmospheric Corrections:</a:t>
            </a:r>
          </a:p>
          <a:p>
            <a:pPr lvl="1"/>
            <a:r>
              <a:rPr lang="en-US" dirty="0"/>
              <a:t>Pre-selected optimum wavelength shift – runs a routine to find the volcano scan with the minimum shift artifact due to tiny changes in the instrument over time. This is the recommended choice.</a:t>
            </a:r>
          </a:p>
          <a:p>
            <a:pPr lvl="2"/>
            <a:r>
              <a:rPr lang="en-US" dirty="0"/>
              <a:t>NOTE: if not previously paired with a volcano scan, routine may take time</a:t>
            </a:r>
          </a:p>
          <a:p>
            <a:pPr lvl="2"/>
            <a:r>
              <a:rPr lang="en-US" dirty="0"/>
              <a:t>Will save paired files so routine is only performed once</a:t>
            </a:r>
          </a:p>
          <a:p>
            <a:pPr lvl="1"/>
            <a:r>
              <a:rPr lang="en-US" dirty="0"/>
              <a:t>User-selected – select from a list of available volcano scans</a:t>
            </a:r>
          </a:p>
          <a:p>
            <a:pPr lvl="1"/>
            <a:r>
              <a:rPr lang="en-US" dirty="0"/>
              <a:t>Default – this is the 061C4 volcano scan</a:t>
            </a:r>
          </a:p>
        </p:txBody>
      </p:sp>
      <p:pic>
        <p:nvPicPr>
          <p:cNvPr id="5" name="Picture 4"/>
          <p:cNvPicPr>
            <a:picLocks noChangeAspect="1"/>
          </p:cNvPicPr>
          <p:nvPr/>
        </p:nvPicPr>
        <p:blipFill>
          <a:blip r:embed="rId2"/>
          <a:stretch>
            <a:fillRect/>
          </a:stretch>
        </p:blipFill>
        <p:spPr>
          <a:xfrm>
            <a:off x="6959875" y="4332264"/>
            <a:ext cx="4579456" cy="2262141"/>
          </a:xfrm>
          <a:prstGeom prst="rect">
            <a:avLst/>
          </a:prstGeom>
        </p:spPr>
      </p:pic>
    </p:spTree>
    <p:extLst>
      <p:ext uri="{BB962C8B-B14F-4D97-AF65-F5344CB8AC3E}">
        <p14:creationId xmlns:p14="http://schemas.microsoft.com/office/powerpoint/2010/main" val="389047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Parameter Image Frame(MTRDR)</a:t>
            </a:r>
          </a:p>
        </p:txBody>
      </p:sp>
      <p:sp>
        <p:nvSpPr>
          <p:cNvPr id="3" name="Content Placeholder 2"/>
          <p:cNvSpPr>
            <a:spLocks noGrp="1"/>
          </p:cNvSpPr>
          <p:nvPr>
            <p:ph idx="1"/>
          </p:nvPr>
        </p:nvSpPr>
        <p:spPr>
          <a:xfrm>
            <a:off x="838200" y="1408766"/>
            <a:ext cx="9581444" cy="4351338"/>
          </a:xfrm>
        </p:spPr>
        <p:txBody>
          <a:bodyPr>
            <a:normAutofit/>
          </a:bodyPr>
          <a:lstStyle/>
          <a:p>
            <a:r>
              <a:rPr lang="en-US" sz="2000" dirty="0"/>
              <a:t>A summary parameter image shows strength of a mineral absorption or other spectral feature. Read more about summary parameters at: </a:t>
            </a:r>
            <a:r>
              <a:rPr lang="en-US" sz="2000" dirty="0">
                <a:hlinkClick r:id="rId2"/>
              </a:rPr>
              <a:t>https://agupubs.onlinelibrary.wiley.com/doi/full/10.1002/2014JE004627</a:t>
            </a:r>
            <a:endParaRPr lang="en-US" sz="2000" dirty="0"/>
          </a:p>
          <a:p>
            <a:r>
              <a:rPr lang="en-US" sz="2000" dirty="0"/>
              <a:t>For MTRDR images, </a:t>
            </a:r>
            <a:r>
              <a:rPr lang="en-US" sz="2000" dirty="0" err="1"/>
              <a:t>su</a:t>
            </a:r>
            <a:r>
              <a:rPr lang="en-US" sz="2000" dirty="0"/>
              <a:t> types will open a new window (e.g. frt00020c77_07_su166j_mtr3.img)</a:t>
            </a:r>
          </a:p>
          <a:p>
            <a:r>
              <a:rPr lang="en-US" sz="2000" dirty="0"/>
              <a:t>Upon loading, a zoomed-in image(left) and reference image(right) are shown. To view full image, File -&gt; Expand Image.</a:t>
            </a:r>
          </a:p>
          <a:p>
            <a:r>
              <a:rPr lang="en-US" sz="2000" dirty="0"/>
              <a:t>The right side contains a drop-down menu to select a summary parameter. To the right of the slider is the selected parameter. Press ‘Update Image’ to apply the selected parameter to the image.</a:t>
            </a:r>
          </a:p>
          <a:p>
            <a:endParaRPr lang="en-US" sz="2000" dirty="0"/>
          </a:p>
          <a:p>
            <a:endParaRPr lang="en-US" sz="2000" dirty="0"/>
          </a:p>
        </p:txBody>
      </p:sp>
      <p:pic>
        <p:nvPicPr>
          <p:cNvPr id="6" name="Picture 5">
            <a:extLst>
              <a:ext uri="{FF2B5EF4-FFF2-40B4-BE49-F238E27FC236}">
                <a16:creationId xmlns:a16="http://schemas.microsoft.com/office/drawing/2014/main" id="{1C0C593F-BDC3-BB4C-BBC4-ABBFAFC3C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268" y="4288835"/>
            <a:ext cx="8304732" cy="2514910"/>
          </a:xfrm>
          <a:prstGeom prst="rect">
            <a:avLst/>
          </a:prstGeom>
        </p:spPr>
      </p:pic>
    </p:spTree>
    <p:extLst>
      <p:ext uri="{BB962C8B-B14F-4D97-AF65-F5344CB8AC3E}">
        <p14:creationId xmlns:p14="http://schemas.microsoft.com/office/powerpoint/2010/main" val="3635188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Parameters Frame(MTRDR) Cont’d</a:t>
            </a:r>
          </a:p>
        </p:txBody>
      </p:sp>
      <p:sp>
        <p:nvSpPr>
          <p:cNvPr id="3" name="Content Placeholder 2"/>
          <p:cNvSpPr>
            <a:spLocks noGrp="1"/>
          </p:cNvSpPr>
          <p:nvPr>
            <p:ph idx="1"/>
          </p:nvPr>
        </p:nvSpPr>
        <p:spPr>
          <a:xfrm>
            <a:off x="838200" y="1690688"/>
            <a:ext cx="5205549" cy="4795147"/>
          </a:xfrm>
        </p:spPr>
        <p:txBody>
          <a:bodyPr>
            <a:normAutofit/>
          </a:bodyPr>
          <a:lstStyle/>
          <a:p>
            <a:r>
              <a:rPr lang="en-US" sz="2200" dirty="0"/>
              <a:t>Zoom in/ out using the zoom menu, the reference rectangle on the right image will adjust accordingly.</a:t>
            </a:r>
          </a:p>
          <a:p>
            <a:r>
              <a:rPr lang="en-US" sz="2200" dirty="0"/>
              <a:t>The images are loaded in with a default 1%ile stretch , same as main ‘if’ image</a:t>
            </a:r>
          </a:p>
          <a:p>
            <a:r>
              <a:rPr lang="en-US" sz="2200" dirty="0"/>
              <a:t>Same stretch options are available here</a:t>
            </a:r>
          </a:p>
          <a:p>
            <a:r>
              <a:rPr lang="en-US" sz="2200" dirty="0"/>
              <a:t>Click the ‘Update Image’ button to apply selected stretches and summary parameters.</a:t>
            </a:r>
          </a:p>
          <a:p>
            <a:r>
              <a:rPr lang="en-US" sz="2200" dirty="0"/>
              <a:t>To view the browse products select “View Browse Products”</a:t>
            </a:r>
            <a:endParaRPr lang="en-US" dirty="0"/>
          </a:p>
        </p:txBody>
      </p:sp>
      <p:pic>
        <p:nvPicPr>
          <p:cNvPr id="5" name="Picture 4"/>
          <p:cNvPicPr>
            <a:picLocks noChangeAspect="1"/>
          </p:cNvPicPr>
          <p:nvPr/>
        </p:nvPicPr>
        <p:blipFill>
          <a:blip r:embed="rId2"/>
          <a:stretch>
            <a:fillRect/>
          </a:stretch>
        </p:blipFill>
        <p:spPr>
          <a:xfrm>
            <a:off x="6353175" y="1690688"/>
            <a:ext cx="5000625" cy="2362200"/>
          </a:xfrm>
          <a:prstGeom prst="rect">
            <a:avLst/>
          </a:prstGeom>
        </p:spPr>
      </p:pic>
      <p:pic>
        <p:nvPicPr>
          <p:cNvPr id="6" name="Content Placeholder 3"/>
          <p:cNvPicPr>
            <a:picLocks noChangeAspect="1"/>
          </p:cNvPicPr>
          <p:nvPr/>
        </p:nvPicPr>
        <p:blipFill rotWithShape="1">
          <a:blip r:embed="rId3"/>
          <a:srcRect b="51351"/>
          <a:stretch/>
        </p:blipFill>
        <p:spPr>
          <a:xfrm>
            <a:off x="6296024" y="4367726"/>
            <a:ext cx="5114925" cy="1723791"/>
          </a:xfrm>
          <a:prstGeom prst="rect">
            <a:avLst/>
          </a:prstGeom>
        </p:spPr>
      </p:pic>
    </p:spTree>
    <p:extLst>
      <p:ext uri="{BB962C8B-B14F-4D97-AF65-F5344CB8AC3E}">
        <p14:creationId xmlns:p14="http://schemas.microsoft.com/office/powerpoint/2010/main" val="4027946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Parameters (TRDR)</a:t>
            </a:r>
          </a:p>
        </p:txBody>
      </p:sp>
      <p:sp>
        <p:nvSpPr>
          <p:cNvPr id="3" name="Content Placeholder 2"/>
          <p:cNvSpPr>
            <a:spLocks noGrp="1"/>
          </p:cNvSpPr>
          <p:nvPr>
            <p:ph idx="1"/>
          </p:nvPr>
        </p:nvSpPr>
        <p:spPr>
          <a:xfrm>
            <a:off x="838200" y="1589088"/>
            <a:ext cx="5804647" cy="4351338"/>
          </a:xfrm>
        </p:spPr>
        <p:txBody>
          <a:bodyPr/>
          <a:lstStyle/>
          <a:p>
            <a:r>
              <a:rPr lang="en-US" dirty="0"/>
              <a:t>To view summary parameters for TRDR files select “View Summary Parameters” in the controls menu of the main ‘if’ image window</a:t>
            </a:r>
          </a:p>
          <a:p>
            <a:r>
              <a:rPr lang="en-US" dirty="0"/>
              <a:t>Sum </a:t>
            </a:r>
            <a:r>
              <a:rPr lang="en-US" dirty="0" err="1"/>
              <a:t>param</a:t>
            </a:r>
            <a:r>
              <a:rPr lang="en-US" dirty="0"/>
              <a:t> values are located under the </a:t>
            </a:r>
            <a:r>
              <a:rPr lang="en-US" dirty="0" err="1"/>
              <a:t>lat</a:t>
            </a:r>
            <a:r>
              <a:rPr lang="en-US" dirty="0"/>
              <a:t>/</a:t>
            </a:r>
            <a:r>
              <a:rPr lang="en-US" dirty="0" err="1"/>
              <a:t>lon</a:t>
            </a:r>
            <a:r>
              <a:rPr lang="en-US" dirty="0"/>
              <a:t> information</a:t>
            </a:r>
          </a:p>
          <a:p>
            <a:endParaRPr lang="en-US" dirty="0"/>
          </a:p>
        </p:txBody>
      </p:sp>
      <p:pic>
        <p:nvPicPr>
          <p:cNvPr id="6" name="Picture 5"/>
          <p:cNvPicPr>
            <a:picLocks noChangeAspect="1"/>
          </p:cNvPicPr>
          <p:nvPr/>
        </p:nvPicPr>
        <p:blipFill>
          <a:blip r:embed="rId2"/>
          <a:stretch>
            <a:fillRect/>
          </a:stretch>
        </p:blipFill>
        <p:spPr>
          <a:xfrm>
            <a:off x="7914714" y="803182"/>
            <a:ext cx="3716991" cy="3347141"/>
          </a:xfrm>
          <a:prstGeom prst="rect">
            <a:avLst/>
          </a:prstGeom>
        </p:spPr>
      </p:pic>
      <p:pic>
        <p:nvPicPr>
          <p:cNvPr id="7" name="Picture 6"/>
          <p:cNvPicPr>
            <a:picLocks noChangeAspect="1"/>
          </p:cNvPicPr>
          <p:nvPr/>
        </p:nvPicPr>
        <p:blipFill>
          <a:blip r:embed="rId3"/>
          <a:stretch>
            <a:fillRect/>
          </a:stretch>
        </p:blipFill>
        <p:spPr>
          <a:xfrm>
            <a:off x="3402106" y="4126396"/>
            <a:ext cx="8682317" cy="2592782"/>
          </a:xfrm>
          <a:prstGeom prst="rect">
            <a:avLst/>
          </a:prstGeom>
        </p:spPr>
      </p:pic>
    </p:spTree>
    <p:extLst>
      <p:ext uri="{BB962C8B-B14F-4D97-AF65-F5344CB8AC3E}">
        <p14:creationId xmlns:p14="http://schemas.microsoft.com/office/powerpoint/2010/main" val="3393953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Parameters Cont’d</a:t>
            </a:r>
          </a:p>
        </p:txBody>
      </p:sp>
      <p:sp>
        <p:nvSpPr>
          <p:cNvPr id="3" name="Content Placeholder 2"/>
          <p:cNvSpPr>
            <a:spLocks noGrp="1"/>
          </p:cNvSpPr>
          <p:nvPr>
            <p:ph idx="1"/>
          </p:nvPr>
        </p:nvSpPr>
        <p:spPr>
          <a:xfrm>
            <a:off x="838200" y="1825625"/>
            <a:ext cx="5132294" cy="4351338"/>
          </a:xfrm>
        </p:spPr>
        <p:txBody>
          <a:bodyPr>
            <a:normAutofit lnSpcReduction="10000"/>
          </a:bodyPr>
          <a:lstStyle/>
          <a:p>
            <a:r>
              <a:rPr lang="en-US" dirty="0"/>
              <a:t>Select a summary parameter from the list and click the “Update Image” button to continue. </a:t>
            </a:r>
          </a:p>
          <a:p>
            <a:r>
              <a:rPr lang="en-US" dirty="0"/>
              <a:t>Contrasts can still be selected from the controls menu</a:t>
            </a:r>
          </a:p>
          <a:p>
            <a:r>
              <a:rPr lang="en-US" dirty="0"/>
              <a:t>Sum </a:t>
            </a:r>
            <a:r>
              <a:rPr lang="en-US" dirty="0" err="1"/>
              <a:t>param</a:t>
            </a:r>
            <a:r>
              <a:rPr lang="en-US" dirty="0"/>
              <a:t> values are located under the </a:t>
            </a:r>
            <a:r>
              <a:rPr lang="en-US" dirty="0" err="1"/>
              <a:t>lat</a:t>
            </a:r>
            <a:r>
              <a:rPr lang="en-US" dirty="0"/>
              <a:t>/</a:t>
            </a:r>
            <a:r>
              <a:rPr lang="en-US" dirty="0" err="1"/>
              <a:t>lon</a:t>
            </a:r>
            <a:r>
              <a:rPr lang="en-US" dirty="0"/>
              <a:t> information</a:t>
            </a:r>
          </a:p>
          <a:p>
            <a:r>
              <a:rPr lang="en-US" sz="2000" dirty="0"/>
              <a:t>NOTE: RPEAK1, BDI1000VIS, BDI1000IR, VAR and BDI2000 are currently not available for TRDR products</a:t>
            </a:r>
          </a:p>
        </p:txBody>
      </p:sp>
      <p:pic>
        <p:nvPicPr>
          <p:cNvPr id="4" name="Picture 3"/>
          <p:cNvPicPr>
            <a:picLocks noChangeAspect="1"/>
          </p:cNvPicPr>
          <p:nvPr/>
        </p:nvPicPr>
        <p:blipFill>
          <a:blip r:embed="rId2"/>
          <a:stretch>
            <a:fillRect/>
          </a:stretch>
        </p:blipFill>
        <p:spPr>
          <a:xfrm>
            <a:off x="5970494" y="1825625"/>
            <a:ext cx="5724525" cy="2724150"/>
          </a:xfrm>
          <a:prstGeom prst="rect">
            <a:avLst/>
          </a:prstGeom>
        </p:spPr>
      </p:pic>
      <p:pic>
        <p:nvPicPr>
          <p:cNvPr id="5" name="Picture 4"/>
          <p:cNvPicPr>
            <a:picLocks noChangeAspect="1"/>
          </p:cNvPicPr>
          <p:nvPr/>
        </p:nvPicPr>
        <p:blipFill>
          <a:blip r:embed="rId3"/>
          <a:stretch>
            <a:fillRect/>
          </a:stretch>
        </p:blipFill>
        <p:spPr>
          <a:xfrm>
            <a:off x="5970493" y="4948238"/>
            <a:ext cx="5724525" cy="1228725"/>
          </a:xfrm>
          <a:prstGeom prst="rect">
            <a:avLst/>
          </a:prstGeom>
        </p:spPr>
      </p:pic>
    </p:spTree>
    <p:extLst>
      <p:ext uri="{BB962C8B-B14F-4D97-AF65-F5344CB8AC3E}">
        <p14:creationId xmlns:p14="http://schemas.microsoft.com/office/powerpoint/2010/main" val="376108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 Products</a:t>
            </a:r>
          </a:p>
        </p:txBody>
      </p:sp>
      <p:sp>
        <p:nvSpPr>
          <p:cNvPr id="6" name="Content Placeholder 5"/>
          <p:cNvSpPr>
            <a:spLocks noGrp="1"/>
          </p:cNvSpPr>
          <p:nvPr>
            <p:ph idx="1"/>
          </p:nvPr>
        </p:nvSpPr>
        <p:spPr>
          <a:xfrm>
            <a:off x="838200" y="1474820"/>
            <a:ext cx="5979459" cy="4880823"/>
          </a:xfrm>
        </p:spPr>
        <p:txBody>
          <a:bodyPr>
            <a:normAutofit lnSpcReduction="10000"/>
          </a:bodyPr>
          <a:lstStyle/>
          <a:p>
            <a:r>
              <a:rPr lang="en-US" dirty="0"/>
              <a:t>Browse products are standard, thematic combinations of summary products that show variations in the presence of a related class of minerals. See more at </a:t>
            </a:r>
            <a:r>
              <a:rPr lang="en-US" dirty="0">
                <a:hlinkClick r:id="rId2"/>
              </a:rPr>
              <a:t>https://</a:t>
            </a:r>
            <a:r>
              <a:rPr lang="en-US" dirty="0" err="1">
                <a:hlinkClick r:id="rId2"/>
              </a:rPr>
              <a:t>agupubs.onlinelibrary.wiley.com</a:t>
            </a:r>
            <a:r>
              <a:rPr lang="en-US" dirty="0">
                <a:hlinkClick r:id="rId2"/>
              </a:rPr>
              <a:t>/</a:t>
            </a:r>
            <a:r>
              <a:rPr lang="en-US" dirty="0" err="1">
                <a:hlinkClick r:id="rId2"/>
              </a:rPr>
              <a:t>doi</a:t>
            </a:r>
            <a:r>
              <a:rPr lang="en-US" dirty="0">
                <a:hlinkClick r:id="rId2"/>
              </a:rPr>
              <a:t>/full/10.1002/2014JE004627</a:t>
            </a:r>
            <a:endParaRPr lang="en-US" dirty="0"/>
          </a:p>
          <a:p>
            <a:r>
              <a:rPr lang="en-US" dirty="0"/>
              <a:t>For MTRDR files, select “View Browse Products” once you’ve opened the summary parameters window</a:t>
            </a:r>
          </a:p>
          <a:p>
            <a:r>
              <a:rPr lang="en-US" dirty="0"/>
              <a:t>For TRDR files, select “View Browse Products” to launch the browse products window</a:t>
            </a:r>
          </a:p>
          <a:p>
            <a:pPr marL="0" indent="0">
              <a:buNone/>
            </a:pPr>
            <a:endParaRPr lang="en-US" dirty="0"/>
          </a:p>
          <a:p>
            <a:endParaRPr lang="en-US" dirty="0"/>
          </a:p>
        </p:txBody>
      </p:sp>
      <p:pic>
        <p:nvPicPr>
          <p:cNvPr id="7" name="Content Placeholder 3"/>
          <p:cNvPicPr>
            <a:picLocks noChangeAspect="1"/>
          </p:cNvPicPr>
          <p:nvPr/>
        </p:nvPicPr>
        <p:blipFill rotWithShape="1">
          <a:blip r:embed="rId3"/>
          <a:srcRect b="51351"/>
          <a:stretch/>
        </p:blipFill>
        <p:spPr>
          <a:xfrm>
            <a:off x="6817659" y="1221115"/>
            <a:ext cx="5114925" cy="1723791"/>
          </a:xfrm>
          <a:prstGeom prst="rect">
            <a:avLst/>
          </a:prstGeom>
        </p:spPr>
      </p:pic>
      <p:pic>
        <p:nvPicPr>
          <p:cNvPr id="9" name="Picture 8"/>
          <p:cNvPicPr>
            <a:picLocks noChangeAspect="1"/>
          </p:cNvPicPr>
          <p:nvPr/>
        </p:nvPicPr>
        <p:blipFill>
          <a:blip r:embed="rId4"/>
          <a:stretch>
            <a:fillRect/>
          </a:stretch>
        </p:blipFill>
        <p:spPr>
          <a:xfrm>
            <a:off x="6817659" y="3198612"/>
            <a:ext cx="3771900" cy="3324225"/>
          </a:xfrm>
          <a:prstGeom prst="rect">
            <a:avLst/>
          </a:prstGeom>
        </p:spPr>
      </p:pic>
    </p:spTree>
    <p:extLst>
      <p:ext uri="{BB962C8B-B14F-4D97-AF65-F5344CB8AC3E}">
        <p14:creationId xmlns:p14="http://schemas.microsoft.com/office/powerpoint/2010/main" val="102357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4DCC4-DA5E-704B-B908-AD76F70E3A80}"/>
              </a:ext>
            </a:extLst>
          </p:cNvPr>
          <p:cNvSpPr>
            <a:spLocks noGrp="1"/>
          </p:cNvSpPr>
          <p:nvPr>
            <p:ph type="title"/>
          </p:nvPr>
        </p:nvSpPr>
        <p:spPr/>
        <p:txBody>
          <a:bodyPr/>
          <a:lstStyle/>
          <a:p>
            <a:r>
              <a:rPr lang="en-US" dirty="0"/>
              <a:t>Introduction to JCAT</a:t>
            </a:r>
          </a:p>
        </p:txBody>
      </p:sp>
      <p:sp>
        <p:nvSpPr>
          <p:cNvPr id="3" name="Content Placeholder 2">
            <a:extLst>
              <a:ext uri="{FF2B5EF4-FFF2-40B4-BE49-F238E27FC236}">
                <a16:creationId xmlns:a16="http://schemas.microsoft.com/office/drawing/2014/main" id="{CA545EF6-8BF2-CA47-AA0F-691D7271A324}"/>
              </a:ext>
            </a:extLst>
          </p:cNvPr>
          <p:cNvSpPr>
            <a:spLocks noGrp="1"/>
          </p:cNvSpPr>
          <p:nvPr>
            <p:ph idx="1"/>
          </p:nvPr>
        </p:nvSpPr>
        <p:spPr/>
        <p:txBody>
          <a:bodyPr/>
          <a:lstStyle/>
          <a:p>
            <a:r>
              <a:rPr lang="en-US" dirty="0"/>
              <a:t>JCAT allows users to view and stretch image cubes, perform I/F comparisons, alter wavelengths set for image RGB, save data and images, perform atmospheric and photometric I/F corrections, and much more.</a:t>
            </a:r>
          </a:p>
          <a:p>
            <a:r>
              <a:rPr lang="en-US" dirty="0"/>
              <a:t>To read more about CRISM, JCAT, and data processing visit </a:t>
            </a:r>
            <a:r>
              <a:rPr lang="en-US" dirty="0">
                <a:hlinkClick r:id="rId2"/>
              </a:rPr>
              <a:t>https://pds-geosciences.wustl.edu/missions/mro/crism.htm</a:t>
            </a:r>
            <a:endParaRPr lang="en-US" dirty="0"/>
          </a:p>
          <a:p>
            <a:endParaRPr lang="en-US" dirty="0"/>
          </a:p>
        </p:txBody>
      </p:sp>
    </p:spTree>
    <p:extLst>
      <p:ext uri="{BB962C8B-B14F-4D97-AF65-F5344CB8AC3E}">
        <p14:creationId xmlns:p14="http://schemas.microsoft.com/office/powerpoint/2010/main" val="1490347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 Products Cont’d</a:t>
            </a:r>
          </a:p>
        </p:txBody>
      </p:sp>
      <p:sp>
        <p:nvSpPr>
          <p:cNvPr id="3" name="Content Placeholder 2"/>
          <p:cNvSpPr>
            <a:spLocks noGrp="1"/>
          </p:cNvSpPr>
          <p:nvPr>
            <p:ph idx="1"/>
          </p:nvPr>
        </p:nvSpPr>
        <p:spPr>
          <a:xfrm>
            <a:off x="838200" y="1825625"/>
            <a:ext cx="10597444" cy="1820686"/>
          </a:xfrm>
        </p:spPr>
        <p:txBody>
          <a:bodyPr>
            <a:normAutofit fontScale="70000" lnSpcReduction="20000"/>
          </a:bodyPr>
          <a:lstStyle/>
          <a:p>
            <a:r>
              <a:rPr lang="en-US" dirty="0"/>
              <a:t>Select from the list of browse products and click the update image button to display the image</a:t>
            </a:r>
          </a:p>
          <a:p>
            <a:r>
              <a:rPr lang="en-US" dirty="0"/>
              <a:t>RGB values are shown to the right</a:t>
            </a:r>
          </a:p>
          <a:p>
            <a:r>
              <a:rPr lang="en-US" dirty="0"/>
              <a:t>By selecting new browse product, choose which summary parameters will be the RGB values. ”Update image” will display new browse product</a:t>
            </a:r>
          </a:p>
          <a:p>
            <a:r>
              <a:rPr lang="en-US" dirty="0"/>
              <a:t>Option to save and label new browse product</a:t>
            </a:r>
          </a:p>
        </p:txBody>
      </p:sp>
      <p:pic>
        <p:nvPicPr>
          <p:cNvPr id="9" name="Picture 8">
            <a:extLst>
              <a:ext uri="{FF2B5EF4-FFF2-40B4-BE49-F238E27FC236}">
                <a16:creationId xmlns:a16="http://schemas.microsoft.com/office/drawing/2014/main" id="{ADC2BC85-4CC4-4247-BEDF-61CC04C7D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956" y="3465001"/>
            <a:ext cx="11458222" cy="2966638"/>
          </a:xfrm>
          <a:prstGeom prst="rect">
            <a:avLst/>
          </a:prstGeom>
        </p:spPr>
      </p:pic>
    </p:spTree>
    <p:extLst>
      <p:ext uri="{BB962C8B-B14F-4D97-AF65-F5344CB8AC3E}">
        <p14:creationId xmlns:p14="http://schemas.microsoft.com/office/powerpoint/2010/main" val="1836452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 – Retrieving Files</a:t>
            </a:r>
          </a:p>
        </p:txBody>
      </p:sp>
      <p:sp>
        <p:nvSpPr>
          <p:cNvPr id="3" name="Content Placeholder 2"/>
          <p:cNvSpPr>
            <a:spLocks noGrp="1"/>
          </p:cNvSpPr>
          <p:nvPr>
            <p:ph idx="1"/>
          </p:nvPr>
        </p:nvSpPr>
        <p:spPr>
          <a:xfrm>
            <a:off x="838199" y="1825625"/>
            <a:ext cx="6889955" cy="4351338"/>
          </a:xfrm>
        </p:spPr>
        <p:txBody>
          <a:bodyPr>
            <a:normAutofit lnSpcReduction="10000"/>
          </a:bodyPr>
          <a:lstStyle/>
          <a:p>
            <a:r>
              <a:rPr lang="en-US" dirty="0"/>
              <a:t>Let’s take a look at the interactive CRISM map (Browser -&gt; CRISM Map)</a:t>
            </a:r>
          </a:p>
          <a:p>
            <a:r>
              <a:rPr lang="en-US" dirty="0"/>
              <a:t>If we zoom in to around </a:t>
            </a:r>
            <a:r>
              <a:rPr lang="en-US" u="sng" dirty="0"/>
              <a:t>52.3, 31.0 </a:t>
            </a:r>
            <a:r>
              <a:rPr lang="en-US" dirty="0"/>
              <a:t>(lat, lon), we can download observation </a:t>
            </a:r>
            <a:r>
              <a:rPr lang="en-US" b="1" dirty="0"/>
              <a:t>0001A329</a:t>
            </a:r>
            <a:r>
              <a:rPr lang="en-US" dirty="0"/>
              <a:t> in the top right, click on the sensor, then choose the VNIR image data</a:t>
            </a:r>
          </a:p>
          <a:p>
            <a:r>
              <a:rPr lang="en-US" dirty="0"/>
              <a:t>Refer back to slides 5-11 for how to download the necessary files for a CRISM images</a:t>
            </a:r>
          </a:p>
          <a:p>
            <a:r>
              <a:rPr lang="en-US" dirty="0"/>
              <a:t>Select this as a new file in JCAT when downloaded</a:t>
            </a:r>
          </a:p>
        </p:txBody>
      </p:sp>
      <p:pic>
        <p:nvPicPr>
          <p:cNvPr id="4" name="Picture 3"/>
          <p:cNvPicPr>
            <a:picLocks noChangeAspect="1"/>
          </p:cNvPicPr>
          <p:nvPr/>
        </p:nvPicPr>
        <p:blipFill>
          <a:blip r:embed="rId2"/>
          <a:stretch>
            <a:fillRect/>
          </a:stretch>
        </p:blipFill>
        <p:spPr>
          <a:xfrm>
            <a:off x="7580988" y="1308072"/>
            <a:ext cx="4532353" cy="2457684"/>
          </a:xfrm>
          <a:prstGeom prst="rect">
            <a:avLst/>
          </a:prstGeom>
        </p:spPr>
      </p:pic>
      <p:pic>
        <p:nvPicPr>
          <p:cNvPr id="5" name="Picture 4"/>
          <p:cNvPicPr>
            <a:picLocks noChangeAspect="1"/>
          </p:cNvPicPr>
          <p:nvPr/>
        </p:nvPicPr>
        <p:blipFill>
          <a:blip r:embed="rId3"/>
          <a:stretch>
            <a:fillRect/>
          </a:stretch>
        </p:blipFill>
        <p:spPr>
          <a:xfrm>
            <a:off x="7608820" y="3765756"/>
            <a:ext cx="4504521" cy="2944606"/>
          </a:xfrm>
          <a:prstGeom prst="rect">
            <a:avLst/>
          </a:prstGeom>
        </p:spPr>
      </p:pic>
    </p:spTree>
    <p:extLst>
      <p:ext uri="{BB962C8B-B14F-4D97-AF65-F5344CB8AC3E}">
        <p14:creationId xmlns:p14="http://schemas.microsoft.com/office/powerpoint/2010/main" val="3773441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a:t>
            </a:r>
          </a:p>
        </p:txBody>
      </p:sp>
      <p:sp>
        <p:nvSpPr>
          <p:cNvPr id="3" name="Content Placeholder 2"/>
          <p:cNvSpPr>
            <a:spLocks noGrp="1"/>
          </p:cNvSpPr>
          <p:nvPr>
            <p:ph idx="1"/>
          </p:nvPr>
        </p:nvSpPr>
        <p:spPr>
          <a:xfrm>
            <a:off x="838199" y="1591734"/>
            <a:ext cx="4461387" cy="5015543"/>
          </a:xfrm>
        </p:spPr>
        <p:txBody>
          <a:bodyPr>
            <a:normAutofit fontScale="77500" lnSpcReduction="20000"/>
          </a:bodyPr>
          <a:lstStyle/>
          <a:p>
            <a:r>
              <a:rPr lang="en-US" dirty="0"/>
              <a:t>The image will load in the upper left corner. Clicking on a point will show the spectrum on the bottom and be reflected on the image with a crosshair.</a:t>
            </a:r>
          </a:p>
          <a:p>
            <a:r>
              <a:rPr lang="en-US" dirty="0"/>
              <a:t>You may zoom in/out using the zoom menu or expand the image to its full size under the file menu.</a:t>
            </a:r>
          </a:p>
          <a:p>
            <a:r>
              <a:rPr lang="en-US" dirty="0"/>
              <a:t>Images are loaded in with a default 1%ile stretch meaning the dimmest pixels are assigned minimum brightness (0) and brightest assigned maximum brightness (255).</a:t>
            </a:r>
          </a:p>
          <a:p>
            <a:r>
              <a:rPr lang="en-US" dirty="0"/>
              <a:t>The sliders in the upper right allow you to manipulate the wavelengths set for red, green and blue. Slide them around and update the image to see their effect.</a:t>
            </a:r>
          </a:p>
        </p:txBody>
      </p:sp>
      <p:pic>
        <p:nvPicPr>
          <p:cNvPr id="6" name="Picture 5">
            <a:extLst>
              <a:ext uri="{FF2B5EF4-FFF2-40B4-BE49-F238E27FC236}">
                <a16:creationId xmlns:a16="http://schemas.microsoft.com/office/drawing/2014/main" id="{54018A1A-70C0-394B-AE22-36691D50B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586" y="1591734"/>
            <a:ext cx="6750756" cy="3991245"/>
          </a:xfrm>
          <a:prstGeom prst="rect">
            <a:avLst/>
          </a:prstGeom>
        </p:spPr>
      </p:pic>
    </p:spTree>
    <p:extLst>
      <p:ext uri="{BB962C8B-B14F-4D97-AF65-F5344CB8AC3E}">
        <p14:creationId xmlns:p14="http://schemas.microsoft.com/office/powerpoint/2010/main" val="3328267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a:t>
            </a:r>
          </a:p>
        </p:txBody>
      </p:sp>
      <p:sp>
        <p:nvSpPr>
          <p:cNvPr id="3" name="Content Placeholder 2"/>
          <p:cNvSpPr>
            <a:spLocks noGrp="1"/>
          </p:cNvSpPr>
          <p:nvPr>
            <p:ph idx="1"/>
          </p:nvPr>
        </p:nvSpPr>
        <p:spPr>
          <a:xfrm>
            <a:off x="838199" y="1555917"/>
            <a:ext cx="10695039" cy="1999123"/>
          </a:xfrm>
        </p:spPr>
        <p:txBody>
          <a:bodyPr>
            <a:normAutofit lnSpcReduction="10000"/>
          </a:bodyPr>
          <a:lstStyle/>
          <a:p>
            <a:r>
              <a:rPr lang="en-US" dirty="0"/>
              <a:t>Try some of the different stretching options under Controls-&gt;Contrast. The spatial subset stretch uses only the pixels within the viewing range to assign minimum and maximum brightness instead of the entire image. These tools are helpful to see different spots that may be more present at one band than another.</a:t>
            </a:r>
          </a:p>
        </p:txBody>
      </p:sp>
      <p:pic>
        <p:nvPicPr>
          <p:cNvPr id="4" name="Picture 3"/>
          <p:cNvPicPr>
            <a:picLocks noChangeAspect="1"/>
          </p:cNvPicPr>
          <p:nvPr/>
        </p:nvPicPr>
        <p:blipFill>
          <a:blip r:embed="rId2"/>
          <a:stretch>
            <a:fillRect/>
          </a:stretch>
        </p:blipFill>
        <p:spPr>
          <a:xfrm>
            <a:off x="838199" y="3381861"/>
            <a:ext cx="10939511" cy="3146757"/>
          </a:xfrm>
          <a:prstGeom prst="rect">
            <a:avLst/>
          </a:prstGeom>
        </p:spPr>
      </p:pic>
    </p:spTree>
    <p:extLst>
      <p:ext uri="{BB962C8B-B14F-4D97-AF65-F5344CB8AC3E}">
        <p14:creationId xmlns:p14="http://schemas.microsoft.com/office/powerpoint/2010/main" val="2566355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a:t>
            </a:r>
          </a:p>
        </p:txBody>
      </p:sp>
      <p:sp>
        <p:nvSpPr>
          <p:cNvPr id="3" name="Content Placeholder 2"/>
          <p:cNvSpPr>
            <a:spLocks noGrp="1"/>
          </p:cNvSpPr>
          <p:nvPr>
            <p:ph idx="1"/>
          </p:nvPr>
        </p:nvSpPr>
        <p:spPr>
          <a:xfrm>
            <a:off x="838200" y="1825625"/>
            <a:ext cx="5503606" cy="4351338"/>
          </a:xfrm>
        </p:spPr>
        <p:txBody>
          <a:bodyPr>
            <a:normAutofit/>
          </a:bodyPr>
          <a:lstStyle/>
          <a:p>
            <a:r>
              <a:rPr lang="en-US" dirty="0"/>
              <a:t>Let’s take a look at the values underneath the RGB sliders.</a:t>
            </a:r>
          </a:p>
          <a:p>
            <a:r>
              <a:rPr lang="en-US" dirty="0"/>
              <a:t>The Data points refer to the image scene. The origin (0, 0) is in the upper left of the image.</a:t>
            </a:r>
          </a:p>
          <a:p>
            <a:r>
              <a:rPr lang="en-US" dirty="0"/>
              <a:t>The latitude and longitude coordinates are also displayed. Be careful- up, down, right, left don’t always correspond to North, South, East and West.</a:t>
            </a:r>
          </a:p>
        </p:txBody>
      </p:sp>
      <p:pic>
        <p:nvPicPr>
          <p:cNvPr id="4" name="Picture 3"/>
          <p:cNvPicPr>
            <a:picLocks noChangeAspect="1"/>
          </p:cNvPicPr>
          <p:nvPr/>
        </p:nvPicPr>
        <p:blipFill>
          <a:blip r:embed="rId2"/>
          <a:stretch>
            <a:fillRect/>
          </a:stretch>
        </p:blipFill>
        <p:spPr>
          <a:xfrm>
            <a:off x="6858767" y="2848179"/>
            <a:ext cx="4924425" cy="1419225"/>
          </a:xfrm>
          <a:prstGeom prst="rect">
            <a:avLst/>
          </a:prstGeom>
        </p:spPr>
      </p:pic>
    </p:spTree>
    <p:extLst>
      <p:ext uri="{BB962C8B-B14F-4D97-AF65-F5344CB8AC3E}">
        <p14:creationId xmlns:p14="http://schemas.microsoft.com/office/powerpoint/2010/main" val="295725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 </a:t>
            </a:r>
          </a:p>
        </p:txBody>
      </p:sp>
      <p:sp>
        <p:nvSpPr>
          <p:cNvPr id="3" name="Content Placeholder 2"/>
          <p:cNvSpPr>
            <a:spLocks noGrp="1"/>
          </p:cNvSpPr>
          <p:nvPr>
            <p:ph idx="1"/>
          </p:nvPr>
        </p:nvSpPr>
        <p:spPr>
          <a:xfrm>
            <a:off x="838200" y="1692033"/>
            <a:ext cx="11049000" cy="2421910"/>
          </a:xfrm>
        </p:spPr>
        <p:txBody>
          <a:bodyPr>
            <a:normAutofit lnSpcReduction="10000"/>
          </a:bodyPr>
          <a:lstStyle/>
          <a:p>
            <a:r>
              <a:rPr lang="en-US" dirty="0"/>
              <a:t>Go to Controls -&gt; Spectrum Averaging Width. It is currently set to Single Pixel. This means just the pixel clicked will have its spectrum shown.</a:t>
            </a:r>
          </a:p>
          <a:p>
            <a:r>
              <a:rPr lang="en-US" dirty="0"/>
              <a:t>Choose 5x5 Pixels. This will average the selected pixel with its surrounding 24 pixels, creating a 5x5 box. This is very useful to reduce noise in the image that may not carry any information. The new averaged area will be reflected in the legend of the chart.</a:t>
            </a:r>
          </a:p>
        </p:txBody>
      </p:sp>
      <p:pic>
        <p:nvPicPr>
          <p:cNvPr id="6" name="Picture 5">
            <a:extLst>
              <a:ext uri="{FF2B5EF4-FFF2-40B4-BE49-F238E27FC236}">
                <a16:creationId xmlns:a16="http://schemas.microsoft.com/office/drawing/2014/main" id="{5BBEF6A1-92D9-364F-B7D4-9A3CEF789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611" y="4007558"/>
            <a:ext cx="9750778" cy="2723932"/>
          </a:xfrm>
          <a:prstGeom prst="rect">
            <a:avLst/>
          </a:prstGeom>
        </p:spPr>
      </p:pic>
    </p:spTree>
    <p:extLst>
      <p:ext uri="{BB962C8B-B14F-4D97-AF65-F5344CB8AC3E}">
        <p14:creationId xmlns:p14="http://schemas.microsoft.com/office/powerpoint/2010/main" val="3396477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 </a:t>
            </a:r>
          </a:p>
        </p:txBody>
      </p:sp>
      <p:sp>
        <p:nvSpPr>
          <p:cNvPr id="3" name="Content Placeholder 2"/>
          <p:cNvSpPr>
            <a:spLocks noGrp="1"/>
          </p:cNvSpPr>
          <p:nvPr>
            <p:ph idx="1"/>
          </p:nvPr>
        </p:nvSpPr>
        <p:spPr>
          <a:xfrm>
            <a:off x="838200" y="1825625"/>
            <a:ext cx="5562600" cy="4351338"/>
          </a:xfrm>
        </p:spPr>
        <p:txBody>
          <a:bodyPr>
            <a:normAutofit fontScale="85000" lnSpcReduction="20000"/>
          </a:bodyPr>
          <a:lstStyle/>
          <a:p>
            <a:r>
              <a:rPr lang="en-US" dirty="0"/>
              <a:t>Let’s use average a larger area. Choose Controls -&gt; Spectral Interest -&gt; Drag Avg. Now, instead of clicking, press drag and release on the image to average the pixels within the rectangle you just created.</a:t>
            </a:r>
          </a:p>
          <a:p>
            <a:r>
              <a:rPr lang="en-US" dirty="0"/>
              <a:t>In order to use the Region of Interest tool, left click to add points to the shape. To close the shape, right click and the last point will connect to the first, averaging the pixels inside. Try clicking around the large mound in the center of the image.</a:t>
            </a:r>
          </a:p>
          <a:p>
            <a:r>
              <a:rPr lang="en-US" dirty="0"/>
              <a:t>Know that these may take longer since they are averaging many more pixels than before.</a:t>
            </a:r>
          </a:p>
        </p:txBody>
      </p:sp>
      <p:pic>
        <p:nvPicPr>
          <p:cNvPr id="7" name="Picture 6">
            <a:extLst>
              <a:ext uri="{FF2B5EF4-FFF2-40B4-BE49-F238E27FC236}">
                <a16:creationId xmlns:a16="http://schemas.microsoft.com/office/drawing/2014/main" id="{CAD33202-2225-E549-AC99-4CB434DAD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490" y="191372"/>
            <a:ext cx="5529038" cy="3229162"/>
          </a:xfrm>
          <a:prstGeom prst="rect">
            <a:avLst/>
          </a:prstGeom>
        </p:spPr>
      </p:pic>
      <p:pic>
        <p:nvPicPr>
          <p:cNvPr id="9" name="Picture 8">
            <a:extLst>
              <a:ext uri="{FF2B5EF4-FFF2-40B4-BE49-F238E27FC236}">
                <a16:creationId xmlns:a16="http://schemas.microsoft.com/office/drawing/2014/main" id="{2EFBD660-F899-A04F-A473-F5A11DB78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490" y="3555471"/>
            <a:ext cx="5559042" cy="3246686"/>
          </a:xfrm>
          <a:prstGeom prst="rect">
            <a:avLst/>
          </a:prstGeom>
        </p:spPr>
      </p:pic>
    </p:spTree>
    <p:extLst>
      <p:ext uri="{BB962C8B-B14F-4D97-AF65-F5344CB8AC3E}">
        <p14:creationId xmlns:p14="http://schemas.microsoft.com/office/powerpoint/2010/main" val="1958161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 </a:t>
            </a:r>
          </a:p>
        </p:txBody>
      </p:sp>
      <p:sp>
        <p:nvSpPr>
          <p:cNvPr id="3" name="Content Placeholder 2"/>
          <p:cNvSpPr>
            <a:spLocks noGrp="1"/>
          </p:cNvSpPr>
          <p:nvPr>
            <p:ph idx="1"/>
          </p:nvPr>
        </p:nvSpPr>
        <p:spPr>
          <a:xfrm>
            <a:off x="838200" y="1825625"/>
            <a:ext cx="5562600" cy="4351338"/>
          </a:xfrm>
        </p:spPr>
        <p:txBody>
          <a:bodyPr>
            <a:normAutofit lnSpcReduction="10000"/>
          </a:bodyPr>
          <a:lstStyle/>
          <a:p>
            <a:r>
              <a:rPr lang="en-US" dirty="0"/>
              <a:t>Let’s compare a point on that mound with the average of its entirety. Go to Controls -&gt; # of Spectra -&gt;  Two+. Now, select Click instead of Region of Interest under Spectral Interest.</a:t>
            </a:r>
          </a:p>
          <a:p>
            <a:r>
              <a:rPr lang="en-US" dirty="0"/>
              <a:t>When adding new spectra onto the chart, use the center click function of the mouse. Since we are clicking, simply center click somewhere on the mound and the spectra will both appear on the chart.</a:t>
            </a:r>
          </a:p>
        </p:txBody>
      </p:sp>
      <p:pic>
        <p:nvPicPr>
          <p:cNvPr id="6" name="Picture 5">
            <a:extLst>
              <a:ext uri="{FF2B5EF4-FFF2-40B4-BE49-F238E27FC236}">
                <a16:creationId xmlns:a16="http://schemas.microsoft.com/office/drawing/2014/main" id="{2D359B34-D7DF-DD46-9630-5C1B9DC49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552" y="1690689"/>
            <a:ext cx="5803251" cy="3389312"/>
          </a:xfrm>
          <a:prstGeom prst="rect">
            <a:avLst/>
          </a:prstGeom>
        </p:spPr>
      </p:pic>
    </p:spTree>
    <p:extLst>
      <p:ext uri="{BB962C8B-B14F-4D97-AF65-F5344CB8AC3E}">
        <p14:creationId xmlns:p14="http://schemas.microsoft.com/office/powerpoint/2010/main" val="1114328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 </a:t>
            </a:r>
          </a:p>
        </p:txBody>
      </p:sp>
      <p:sp>
        <p:nvSpPr>
          <p:cNvPr id="3" name="Content Placeholder 2"/>
          <p:cNvSpPr>
            <a:spLocks noGrp="1"/>
          </p:cNvSpPr>
          <p:nvPr>
            <p:ph idx="1"/>
          </p:nvPr>
        </p:nvSpPr>
        <p:spPr>
          <a:xfrm>
            <a:off x="838199" y="1825625"/>
            <a:ext cx="11029335" cy="1802478"/>
          </a:xfrm>
        </p:spPr>
        <p:txBody>
          <a:bodyPr/>
          <a:lstStyle/>
          <a:p>
            <a:r>
              <a:rPr lang="en-US" dirty="0"/>
              <a:t>It’s hard to see any information-carrying features in the spectrum when it is so zoomed out. Go to Plot -&gt; Set X/Y Range to adjust the values you see on screen. To get back, </a:t>
            </a:r>
            <a:r>
              <a:rPr lang="en-US" dirty="0" err="1"/>
              <a:t>Autoscale</a:t>
            </a:r>
            <a:r>
              <a:rPr lang="en-US" dirty="0"/>
              <a:t> Both.</a:t>
            </a:r>
          </a:p>
        </p:txBody>
      </p:sp>
      <p:pic>
        <p:nvPicPr>
          <p:cNvPr id="6" name="Picture 5">
            <a:extLst>
              <a:ext uri="{FF2B5EF4-FFF2-40B4-BE49-F238E27FC236}">
                <a16:creationId xmlns:a16="http://schemas.microsoft.com/office/drawing/2014/main" id="{A9B9CDC6-3C07-F14F-B8FF-E09972F4A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866" y="3138070"/>
            <a:ext cx="10668000" cy="3274905"/>
          </a:xfrm>
          <a:prstGeom prst="rect">
            <a:avLst/>
          </a:prstGeom>
        </p:spPr>
      </p:pic>
    </p:spTree>
    <p:extLst>
      <p:ext uri="{BB962C8B-B14F-4D97-AF65-F5344CB8AC3E}">
        <p14:creationId xmlns:p14="http://schemas.microsoft.com/office/powerpoint/2010/main" val="3348677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 </a:t>
            </a:r>
          </a:p>
        </p:txBody>
      </p:sp>
      <p:sp>
        <p:nvSpPr>
          <p:cNvPr id="3" name="Content Placeholder 2"/>
          <p:cNvSpPr>
            <a:spLocks noGrp="1"/>
          </p:cNvSpPr>
          <p:nvPr>
            <p:ph idx="1"/>
          </p:nvPr>
        </p:nvSpPr>
        <p:spPr>
          <a:xfrm>
            <a:off x="838200" y="1825625"/>
            <a:ext cx="5562600" cy="4351338"/>
          </a:xfrm>
        </p:spPr>
        <p:txBody>
          <a:bodyPr/>
          <a:lstStyle/>
          <a:p>
            <a:r>
              <a:rPr lang="en-US" dirty="0"/>
              <a:t>Looking at the visualization is nice, but sometimes seeing the numbers is better. Go to Controls -&gt; Spectral Operations. Ratio the two spectra and see the resulting plot.</a:t>
            </a:r>
          </a:p>
          <a:p>
            <a:r>
              <a:rPr lang="en-US" dirty="0"/>
              <a:t>You can also adjust the axes on this chart under the Plot menu.</a:t>
            </a:r>
          </a:p>
        </p:txBody>
      </p:sp>
      <p:pic>
        <p:nvPicPr>
          <p:cNvPr id="6" name="Picture 5">
            <a:extLst>
              <a:ext uri="{FF2B5EF4-FFF2-40B4-BE49-F238E27FC236}">
                <a16:creationId xmlns:a16="http://schemas.microsoft.com/office/drawing/2014/main" id="{0B18256B-8CCD-1748-A52F-A2BEDD2FC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690688"/>
            <a:ext cx="5614202" cy="2947106"/>
          </a:xfrm>
          <a:prstGeom prst="rect">
            <a:avLst/>
          </a:prstGeom>
        </p:spPr>
      </p:pic>
    </p:spTree>
    <p:extLst>
      <p:ext uri="{BB962C8B-B14F-4D97-AF65-F5344CB8AC3E}">
        <p14:creationId xmlns:p14="http://schemas.microsoft.com/office/powerpoint/2010/main" val="121511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a:t>Getting Started</a:t>
            </a:r>
          </a:p>
        </p:txBody>
      </p:sp>
      <p:sp>
        <p:nvSpPr>
          <p:cNvPr id="3" name="Content Placeholder 2"/>
          <p:cNvSpPr>
            <a:spLocks noGrp="1"/>
          </p:cNvSpPr>
          <p:nvPr>
            <p:ph idx="1"/>
          </p:nvPr>
        </p:nvSpPr>
        <p:spPr>
          <a:xfrm>
            <a:off x="838200" y="1825624"/>
            <a:ext cx="10515600" cy="4530019"/>
          </a:xfrm>
        </p:spPr>
        <p:txBody>
          <a:bodyPr/>
          <a:lstStyle/>
          <a:p>
            <a:r>
              <a:rPr lang="en-US" dirty="0"/>
              <a:t>JCAT requires Java 17 or later to run.  </a:t>
            </a:r>
          </a:p>
          <a:p>
            <a:r>
              <a:rPr lang="en-US" dirty="0"/>
              <a:t>Any desired image file, along with its accompanying files, will need to be downloaded from the Planetary Data System (PDS) archive at Washington University in St. Louis. CRISM files may be upwards of 1 GB, so ensure there is sufficient space. These files should be placed in a folder called “JCAT” in the user’s home directory.</a:t>
            </a:r>
          </a:p>
        </p:txBody>
      </p:sp>
    </p:spTree>
    <p:extLst>
      <p:ext uri="{BB962C8B-B14F-4D97-AF65-F5344CB8AC3E}">
        <p14:creationId xmlns:p14="http://schemas.microsoft.com/office/powerpoint/2010/main" val="1333015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 </a:t>
            </a:r>
          </a:p>
        </p:txBody>
      </p:sp>
      <p:sp>
        <p:nvSpPr>
          <p:cNvPr id="3" name="Content Placeholder 2"/>
          <p:cNvSpPr>
            <a:spLocks noGrp="1"/>
          </p:cNvSpPr>
          <p:nvPr>
            <p:ph idx="1"/>
          </p:nvPr>
        </p:nvSpPr>
        <p:spPr>
          <a:xfrm>
            <a:off x="838200" y="1825625"/>
            <a:ext cx="5562600" cy="4565236"/>
          </a:xfrm>
        </p:spPr>
        <p:txBody>
          <a:bodyPr>
            <a:normAutofit fontScale="70000" lnSpcReduction="20000"/>
          </a:bodyPr>
          <a:lstStyle/>
          <a:p>
            <a:r>
              <a:rPr lang="en-US" dirty="0"/>
              <a:t>Instead of clicking around the image, another way of entering data more precisely is by manually inputting the points you would like to see. Select Controls -&gt; Spectral Interest -&gt; Input Manually</a:t>
            </a:r>
          </a:p>
          <a:p>
            <a:r>
              <a:rPr lang="en-US" dirty="0"/>
              <a:t>In the choice box, select if you would like to create a new chart or add another spectrum onto the existing chart.</a:t>
            </a:r>
          </a:p>
          <a:p>
            <a:r>
              <a:rPr lang="en-US" dirty="0"/>
              <a:t>In the text box, type what point(s) you wish to see. One point for a single pixel, two points for a rectangular region, or three or more for a region of interest (make sure these are in the order you would like them drawn on the image).</a:t>
            </a:r>
          </a:p>
          <a:p>
            <a:r>
              <a:rPr lang="en-US" dirty="0"/>
              <a:t>IMPORTANT: the format for these points should be ‘row, col’ – any additional/removed spaces can cause issues with what points end up being used.</a:t>
            </a:r>
          </a:p>
        </p:txBody>
      </p:sp>
      <p:pic>
        <p:nvPicPr>
          <p:cNvPr id="4" name="Picture 3"/>
          <p:cNvPicPr>
            <a:picLocks noChangeAspect="1"/>
          </p:cNvPicPr>
          <p:nvPr/>
        </p:nvPicPr>
        <p:blipFill>
          <a:blip r:embed="rId2"/>
          <a:stretch>
            <a:fillRect/>
          </a:stretch>
        </p:blipFill>
        <p:spPr>
          <a:xfrm>
            <a:off x="6507165" y="461375"/>
            <a:ext cx="5548068" cy="2981740"/>
          </a:xfrm>
          <a:prstGeom prst="rect">
            <a:avLst/>
          </a:prstGeom>
        </p:spPr>
      </p:pic>
      <p:pic>
        <p:nvPicPr>
          <p:cNvPr id="5" name="Picture 4"/>
          <p:cNvPicPr>
            <a:picLocks noChangeAspect="1"/>
          </p:cNvPicPr>
          <p:nvPr/>
        </p:nvPicPr>
        <p:blipFill>
          <a:blip r:embed="rId3"/>
          <a:stretch>
            <a:fillRect/>
          </a:stretch>
        </p:blipFill>
        <p:spPr>
          <a:xfrm>
            <a:off x="8062085" y="3539365"/>
            <a:ext cx="2711492" cy="3087342"/>
          </a:xfrm>
          <a:prstGeom prst="rect">
            <a:avLst/>
          </a:prstGeom>
        </p:spPr>
      </p:pic>
    </p:spTree>
    <p:extLst>
      <p:ext uri="{BB962C8B-B14F-4D97-AF65-F5344CB8AC3E}">
        <p14:creationId xmlns:p14="http://schemas.microsoft.com/office/powerpoint/2010/main" val="1398364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be 19"/>
          <p:cNvSpPr/>
          <p:nvPr/>
        </p:nvSpPr>
        <p:spPr>
          <a:xfrm>
            <a:off x="10704310" y="765244"/>
            <a:ext cx="1216152" cy="1216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Example Workflow </a:t>
            </a:r>
          </a:p>
        </p:txBody>
      </p:sp>
      <p:sp>
        <p:nvSpPr>
          <p:cNvPr id="3" name="Content Placeholder 2"/>
          <p:cNvSpPr>
            <a:spLocks noGrp="1"/>
          </p:cNvSpPr>
          <p:nvPr>
            <p:ph idx="1"/>
          </p:nvPr>
        </p:nvSpPr>
        <p:spPr>
          <a:xfrm>
            <a:off x="838200" y="1825625"/>
            <a:ext cx="6842760" cy="4351338"/>
          </a:xfrm>
        </p:spPr>
        <p:txBody>
          <a:bodyPr/>
          <a:lstStyle/>
          <a:p>
            <a:r>
              <a:rPr lang="en-US" dirty="0"/>
              <a:t>One type of correction that can be applied to this image is a photometric. This accounts for non-normal solar incidence angles by dividing the scene’s spectrum by the cosine of the incidence angle.</a:t>
            </a:r>
          </a:p>
          <a:p>
            <a:r>
              <a:rPr lang="en-US" dirty="0"/>
              <a:t>Apply it and select the same point to see the difference.</a:t>
            </a:r>
          </a:p>
        </p:txBody>
      </p:sp>
      <p:cxnSp>
        <p:nvCxnSpPr>
          <p:cNvPr id="5" name="Straight Connector 4"/>
          <p:cNvCxnSpPr/>
          <p:nvPr/>
        </p:nvCxnSpPr>
        <p:spPr>
          <a:xfrm>
            <a:off x="7513983" y="2869233"/>
            <a:ext cx="383981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Sun 10"/>
          <p:cNvSpPr/>
          <p:nvPr/>
        </p:nvSpPr>
        <p:spPr>
          <a:xfrm>
            <a:off x="6619462" y="696774"/>
            <a:ext cx="894521" cy="1000677"/>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9433891" y="1236870"/>
            <a:ext cx="0" cy="162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flipH="1">
            <a:off x="9235241" y="2663687"/>
            <a:ext cx="198649" cy="1987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3" name="Straight Arrow Connector 12"/>
          <p:cNvCxnSpPr/>
          <p:nvPr/>
        </p:nvCxnSpPr>
        <p:spPr>
          <a:xfrm flipH="1">
            <a:off x="9433891" y="1825625"/>
            <a:ext cx="1071770" cy="103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713555" y="1236870"/>
            <a:ext cx="1321904" cy="646331"/>
          </a:xfrm>
          <a:prstGeom prst="rect">
            <a:avLst/>
          </a:prstGeom>
          <a:noFill/>
        </p:spPr>
        <p:txBody>
          <a:bodyPr wrap="square" rtlCol="0">
            <a:spAutoFit/>
          </a:bodyPr>
          <a:lstStyle/>
          <a:p>
            <a:r>
              <a:rPr lang="en-US" dirty="0"/>
              <a:t>MRO (CRISM)</a:t>
            </a:r>
          </a:p>
        </p:txBody>
      </p:sp>
      <p:cxnSp>
        <p:nvCxnSpPr>
          <p:cNvPr id="9" name="Straight Arrow Connector 8"/>
          <p:cNvCxnSpPr/>
          <p:nvPr/>
        </p:nvCxnSpPr>
        <p:spPr>
          <a:xfrm>
            <a:off x="7603435" y="1690688"/>
            <a:ext cx="1789043" cy="1171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5EC7326-9DBB-614F-865B-D7C9F6926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133" y="4304784"/>
            <a:ext cx="7834489" cy="2467414"/>
          </a:xfrm>
          <a:prstGeom prst="rect">
            <a:avLst/>
          </a:prstGeom>
        </p:spPr>
      </p:pic>
    </p:spTree>
    <p:extLst>
      <p:ext uri="{BB962C8B-B14F-4D97-AF65-F5344CB8AC3E}">
        <p14:creationId xmlns:p14="http://schemas.microsoft.com/office/powerpoint/2010/main" val="193192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 </a:t>
            </a:r>
          </a:p>
        </p:txBody>
      </p:sp>
      <p:sp>
        <p:nvSpPr>
          <p:cNvPr id="3" name="Content Placeholder 2"/>
          <p:cNvSpPr>
            <a:spLocks noGrp="1"/>
          </p:cNvSpPr>
          <p:nvPr>
            <p:ph idx="1"/>
          </p:nvPr>
        </p:nvSpPr>
        <p:spPr>
          <a:xfrm>
            <a:off x="838200" y="1825626"/>
            <a:ext cx="10515600" cy="2040696"/>
          </a:xfrm>
        </p:spPr>
        <p:txBody>
          <a:bodyPr>
            <a:normAutofit fontScale="92500" lnSpcReduction="20000"/>
          </a:bodyPr>
          <a:lstStyle/>
          <a:p>
            <a:r>
              <a:rPr lang="en-US" dirty="0"/>
              <a:t>In this image, we don’t have to worry. But whenever looking at a TRDR image from the “L” sensor (1000-4000 nm), there is an absorption feature around 2000 nm from CO2 atmospheric interference.</a:t>
            </a:r>
          </a:p>
          <a:p>
            <a:r>
              <a:rPr lang="en-US" dirty="0"/>
              <a:t>To correct that, go to Controls -&gt; ATP Corrections -&gt; Atmospheric. There are several options. Choose from many or run an optimization routine providing the best correction for your particular image.</a:t>
            </a:r>
          </a:p>
        </p:txBody>
      </p:sp>
      <p:pic>
        <p:nvPicPr>
          <p:cNvPr id="4" name="Picture 3"/>
          <p:cNvPicPr>
            <a:picLocks noChangeAspect="1"/>
          </p:cNvPicPr>
          <p:nvPr/>
        </p:nvPicPr>
        <p:blipFill>
          <a:blip r:embed="rId2"/>
          <a:stretch>
            <a:fillRect/>
          </a:stretch>
        </p:blipFill>
        <p:spPr>
          <a:xfrm>
            <a:off x="1659317" y="3866322"/>
            <a:ext cx="8873365" cy="2884028"/>
          </a:xfrm>
          <a:prstGeom prst="rect">
            <a:avLst/>
          </a:prstGeom>
        </p:spPr>
      </p:pic>
    </p:spTree>
    <p:extLst>
      <p:ext uri="{BB962C8B-B14F-4D97-AF65-F5344CB8AC3E}">
        <p14:creationId xmlns:p14="http://schemas.microsoft.com/office/powerpoint/2010/main" val="2846663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Workflow </a:t>
            </a:r>
          </a:p>
        </p:txBody>
      </p:sp>
      <p:sp>
        <p:nvSpPr>
          <p:cNvPr id="3" name="Content Placeholder 2"/>
          <p:cNvSpPr>
            <a:spLocks noGrp="1"/>
          </p:cNvSpPr>
          <p:nvPr>
            <p:ph idx="1"/>
          </p:nvPr>
        </p:nvSpPr>
        <p:spPr>
          <a:xfrm>
            <a:off x="838199" y="1779178"/>
            <a:ext cx="10842523" cy="4351338"/>
          </a:xfrm>
        </p:spPr>
        <p:txBody>
          <a:bodyPr/>
          <a:lstStyle/>
          <a:p>
            <a:r>
              <a:rPr lang="en-US" dirty="0"/>
              <a:t>Go under the File menu to save something you like. You can save the current image (.</a:t>
            </a:r>
            <a:r>
              <a:rPr lang="en-US" dirty="0" err="1"/>
              <a:t>png</a:t>
            </a:r>
            <a:r>
              <a:rPr lang="en-US" dirty="0"/>
              <a:t>), chart (.</a:t>
            </a:r>
            <a:r>
              <a:rPr lang="en-US" dirty="0" err="1"/>
              <a:t>png</a:t>
            </a:r>
            <a:r>
              <a:rPr lang="en-US" dirty="0"/>
              <a:t>) or the actual data (.csv).</a:t>
            </a:r>
          </a:p>
        </p:txBody>
      </p:sp>
      <p:pic>
        <p:nvPicPr>
          <p:cNvPr id="4" name="Picture 3"/>
          <p:cNvPicPr>
            <a:picLocks noChangeAspect="1"/>
          </p:cNvPicPr>
          <p:nvPr/>
        </p:nvPicPr>
        <p:blipFill>
          <a:blip r:embed="rId2"/>
          <a:stretch>
            <a:fillRect/>
          </a:stretch>
        </p:blipFill>
        <p:spPr>
          <a:xfrm>
            <a:off x="4670323" y="3062529"/>
            <a:ext cx="2243752" cy="3067987"/>
          </a:xfrm>
          <a:prstGeom prst="rect">
            <a:avLst/>
          </a:prstGeom>
        </p:spPr>
      </p:pic>
    </p:spTree>
    <p:extLst>
      <p:ext uri="{BB962C8B-B14F-4D97-AF65-F5344CB8AC3E}">
        <p14:creationId xmlns:p14="http://schemas.microsoft.com/office/powerpoint/2010/main" val="1030839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JCAT Window – main window</a:t>
            </a:r>
          </a:p>
        </p:txBody>
      </p:sp>
      <p:sp>
        <p:nvSpPr>
          <p:cNvPr id="3" name="Content Placeholder 2"/>
          <p:cNvSpPr>
            <a:spLocks noGrp="1"/>
          </p:cNvSpPr>
          <p:nvPr>
            <p:ph idx="1"/>
          </p:nvPr>
        </p:nvSpPr>
        <p:spPr>
          <a:xfrm>
            <a:off x="838200" y="1077686"/>
            <a:ext cx="10515600" cy="5099277"/>
          </a:xfrm>
        </p:spPr>
        <p:txBody>
          <a:bodyPr>
            <a:normAutofit/>
          </a:bodyPr>
          <a:lstStyle/>
          <a:p>
            <a:r>
              <a:rPr lang="en-US" dirty="0"/>
              <a:t>File</a:t>
            </a:r>
          </a:p>
          <a:p>
            <a:pPr lvl="1"/>
            <a:r>
              <a:rPr lang="en-US" dirty="0"/>
              <a:t>New – choose a downloaded file from home directory</a:t>
            </a:r>
          </a:p>
          <a:p>
            <a:pPr lvl="1"/>
            <a:r>
              <a:rPr lang="en-US" dirty="0"/>
              <a:t>Recent – select from a list of recently used files</a:t>
            </a:r>
          </a:p>
          <a:p>
            <a:pPr lvl="1"/>
            <a:r>
              <a:rPr lang="en-US" dirty="0"/>
              <a:t>Quit – close JCAT</a:t>
            </a:r>
          </a:p>
          <a:p>
            <a:r>
              <a:rPr lang="en-US" dirty="0"/>
              <a:t>Browser</a:t>
            </a:r>
          </a:p>
          <a:p>
            <a:pPr lvl="1"/>
            <a:r>
              <a:rPr lang="en-US" dirty="0"/>
              <a:t>CRISM Map – interactive CRISM web map</a:t>
            </a:r>
          </a:p>
          <a:p>
            <a:pPr lvl="1"/>
            <a:r>
              <a:rPr lang="en-US" dirty="0"/>
              <a:t>PDS Data Product Repository – only use if you know exact location of your file</a:t>
            </a:r>
          </a:p>
          <a:p>
            <a:pPr lvl="1"/>
            <a:r>
              <a:rPr lang="en-US" dirty="0"/>
              <a:t>PDS Data Product Search – search for images that meet your criteria</a:t>
            </a:r>
          </a:p>
          <a:p>
            <a:r>
              <a:rPr lang="en-US" dirty="0"/>
              <a:t>Help</a:t>
            </a:r>
          </a:p>
          <a:p>
            <a:pPr lvl="1"/>
            <a:r>
              <a:rPr lang="en-US" dirty="0"/>
              <a:t>Show Log – records actions taken by user, info and warnings</a:t>
            </a:r>
          </a:p>
          <a:p>
            <a:pPr lvl="1"/>
            <a:r>
              <a:rPr lang="en-US" dirty="0"/>
              <a:t>Documentation – show this .ppt</a:t>
            </a:r>
          </a:p>
          <a:p>
            <a:pPr lvl="1"/>
            <a:r>
              <a:rPr lang="en-US" dirty="0"/>
              <a:t>About – version, release date, authors</a:t>
            </a:r>
          </a:p>
          <a:p>
            <a:pPr lvl="1"/>
            <a:endParaRPr lang="en-US" dirty="0"/>
          </a:p>
        </p:txBody>
      </p:sp>
      <p:pic>
        <p:nvPicPr>
          <p:cNvPr id="4" name="Picture 3"/>
          <p:cNvPicPr>
            <a:picLocks noChangeAspect="1"/>
          </p:cNvPicPr>
          <p:nvPr/>
        </p:nvPicPr>
        <p:blipFill>
          <a:blip r:embed="rId2"/>
          <a:stretch>
            <a:fillRect/>
          </a:stretch>
        </p:blipFill>
        <p:spPr>
          <a:xfrm>
            <a:off x="8556716" y="977970"/>
            <a:ext cx="3435466" cy="2033588"/>
          </a:xfrm>
          <a:prstGeom prst="rect">
            <a:avLst/>
          </a:prstGeom>
        </p:spPr>
      </p:pic>
    </p:spTree>
    <p:extLst>
      <p:ext uri="{BB962C8B-B14F-4D97-AF65-F5344CB8AC3E}">
        <p14:creationId xmlns:p14="http://schemas.microsoft.com/office/powerpoint/2010/main" val="238198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Getting New Files – CRISM Map</a:t>
            </a:r>
          </a:p>
        </p:txBody>
      </p:sp>
      <p:sp>
        <p:nvSpPr>
          <p:cNvPr id="3" name="Content Placeholder 2"/>
          <p:cNvSpPr>
            <a:spLocks noGrp="1"/>
          </p:cNvSpPr>
          <p:nvPr>
            <p:ph idx="1"/>
          </p:nvPr>
        </p:nvSpPr>
        <p:spPr>
          <a:xfrm>
            <a:off x="838200" y="1420675"/>
            <a:ext cx="4553303" cy="5110753"/>
          </a:xfrm>
        </p:spPr>
        <p:txBody>
          <a:bodyPr>
            <a:normAutofit/>
          </a:bodyPr>
          <a:lstStyle/>
          <a:p>
            <a:r>
              <a:rPr lang="en-US" dirty="0"/>
              <a:t>Browser -&gt; CRISM Map, when you find an observation to download, choose the “</a:t>
            </a:r>
            <a:r>
              <a:rPr lang="en-US" dirty="0" err="1"/>
              <a:t>i</a:t>
            </a:r>
            <a:r>
              <a:rPr lang="en-US" dirty="0"/>
              <a:t>” icon in the toolbar and click the observation</a:t>
            </a:r>
          </a:p>
          <a:p>
            <a:r>
              <a:rPr lang="en-US" dirty="0"/>
              <a:t>You can click the binoculars to enter an ID directly</a:t>
            </a:r>
          </a:p>
          <a:p>
            <a:r>
              <a:rPr lang="en-US" dirty="0"/>
              <a:t>Click on the sensor to get detailed information on the observation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503" y="1043659"/>
            <a:ext cx="4459430" cy="27747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503" y="3895254"/>
            <a:ext cx="4459430" cy="2774757"/>
          </a:xfrm>
          <a:prstGeom prst="rect">
            <a:avLst/>
          </a:prstGeom>
        </p:spPr>
      </p:pic>
    </p:spTree>
    <p:extLst>
      <p:ext uri="{BB962C8B-B14F-4D97-AF65-F5344CB8AC3E}">
        <p14:creationId xmlns:p14="http://schemas.microsoft.com/office/powerpoint/2010/main" val="341780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Getting New Files Cont’d</a:t>
            </a:r>
          </a:p>
        </p:txBody>
      </p:sp>
      <p:sp>
        <p:nvSpPr>
          <p:cNvPr id="3" name="Content Placeholder 2"/>
          <p:cNvSpPr>
            <a:spLocks noGrp="1"/>
          </p:cNvSpPr>
          <p:nvPr>
            <p:ph idx="1"/>
          </p:nvPr>
        </p:nvSpPr>
        <p:spPr>
          <a:xfrm>
            <a:off x="838200" y="1603022"/>
            <a:ext cx="5145741" cy="4573941"/>
          </a:xfrm>
        </p:spPr>
        <p:txBody>
          <a:bodyPr>
            <a:normAutofit/>
          </a:bodyPr>
          <a:lstStyle/>
          <a:p>
            <a:r>
              <a:rPr lang="en-US" dirty="0"/>
              <a:t>In “Access to MRO data in the PDS”, select either VNIR or IR image data depending on which sensor data you would like to view. This redirects to the Mars Orbital Data Explorer site at Washington University. See slides 9-10 for which files to download.</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41960"/>
          <a:stretch/>
        </p:blipFill>
        <p:spPr>
          <a:xfrm>
            <a:off x="6700075" y="445063"/>
            <a:ext cx="5187915" cy="5561752"/>
          </a:xfrm>
          <a:prstGeom prst="rect">
            <a:avLst/>
          </a:prstGeom>
        </p:spPr>
      </p:pic>
    </p:spTree>
    <p:extLst>
      <p:ext uri="{BB962C8B-B14F-4D97-AF65-F5344CB8AC3E}">
        <p14:creationId xmlns:p14="http://schemas.microsoft.com/office/powerpoint/2010/main" val="1917256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EFBB-8478-3442-8BAA-E8BD26C2FF38}"/>
              </a:ext>
            </a:extLst>
          </p:cNvPr>
          <p:cNvSpPr>
            <a:spLocks noGrp="1"/>
          </p:cNvSpPr>
          <p:nvPr>
            <p:ph type="title"/>
          </p:nvPr>
        </p:nvSpPr>
        <p:spPr/>
        <p:txBody>
          <a:bodyPr/>
          <a:lstStyle/>
          <a:p>
            <a:r>
              <a:rPr lang="en-US" dirty="0"/>
              <a:t>Using the Mars Orbital Data Explorer</a:t>
            </a:r>
          </a:p>
        </p:txBody>
      </p:sp>
      <p:sp>
        <p:nvSpPr>
          <p:cNvPr id="3" name="Content Placeholder 2">
            <a:extLst>
              <a:ext uri="{FF2B5EF4-FFF2-40B4-BE49-F238E27FC236}">
                <a16:creationId xmlns:a16="http://schemas.microsoft.com/office/drawing/2014/main" id="{DDE58F50-A4C0-F749-B4DA-62EEE52125E0}"/>
              </a:ext>
            </a:extLst>
          </p:cNvPr>
          <p:cNvSpPr>
            <a:spLocks noGrp="1"/>
          </p:cNvSpPr>
          <p:nvPr>
            <p:ph idx="1"/>
          </p:nvPr>
        </p:nvSpPr>
        <p:spPr/>
        <p:txBody>
          <a:bodyPr>
            <a:normAutofit fontScale="92500"/>
          </a:bodyPr>
          <a:lstStyle/>
          <a:p>
            <a:r>
              <a:rPr lang="en-US" dirty="0"/>
              <a:t>You can also find CRISM data at </a:t>
            </a:r>
            <a:r>
              <a:rPr lang="en-US" dirty="0">
                <a:hlinkClick r:id="rId2"/>
              </a:rPr>
              <a:t>https://ode.rsl.wustl.edu/mars/index.aspx</a:t>
            </a:r>
            <a:endParaRPr lang="en-US" dirty="0"/>
          </a:p>
          <a:p>
            <a:r>
              <a:rPr lang="en-US" dirty="0"/>
              <a:t>Select “Data Product Search”.  You’ll find CRISM under Step 1: “Select One or Mode Desired Data Sets (Released PDS Archives) and then “Mars Reconnaissance Orbiter”</a:t>
            </a:r>
          </a:p>
          <a:p>
            <a:r>
              <a:rPr lang="en-US" dirty="0"/>
              <a:t>TRDR and TER files can be downloaded using “Calibrated Data”</a:t>
            </a:r>
          </a:p>
          <a:p>
            <a:r>
              <a:rPr lang="en-US" dirty="0"/>
              <a:t>MTRDR and MRDR files can be downloaded using “Derived Data”</a:t>
            </a:r>
          </a:p>
          <a:p>
            <a:r>
              <a:rPr lang="en-US" dirty="0"/>
              <a:t>Select a product ID or explore CRISM data in a geographic or temporal range using the options in Step 2.</a:t>
            </a:r>
          </a:p>
          <a:p>
            <a:r>
              <a:rPr lang="en-US" dirty="0"/>
              <a:t>Select your products and enter your email address.  You will be sent a download link when your products are ready.</a:t>
            </a:r>
          </a:p>
        </p:txBody>
      </p:sp>
    </p:spTree>
    <p:extLst>
      <p:ext uri="{BB962C8B-B14F-4D97-AF65-F5344CB8AC3E}">
        <p14:creationId xmlns:p14="http://schemas.microsoft.com/office/powerpoint/2010/main" val="2123973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Necessary Files: MTRDRs</a:t>
            </a:r>
          </a:p>
        </p:txBody>
      </p:sp>
      <p:sp>
        <p:nvSpPr>
          <p:cNvPr id="3" name="Content Placeholder 2"/>
          <p:cNvSpPr>
            <a:spLocks noGrp="1"/>
          </p:cNvSpPr>
          <p:nvPr>
            <p:ph idx="1"/>
          </p:nvPr>
        </p:nvSpPr>
        <p:spPr>
          <a:xfrm>
            <a:off x="838200" y="1173951"/>
            <a:ext cx="10862489" cy="1325563"/>
          </a:xfrm>
        </p:spPr>
        <p:txBody>
          <a:bodyPr>
            <a:normAutofit/>
          </a:bodyPr>
          <a:lstStyle/>
          <a:p>
            <a:pPr marL="0" indent="0">
              <a:buNone/>
            </a:pPr>
            <a:r>
              <a:rPr lang="en-US" dirty="0"/>
              <a:t>Download to home directory/or JCAT folder. These will all be located in the same subdirectory on the PDS archive page. Below is an example of the necessary files for an MTRDR observation.</a:t>
            </a:r>
          </a:p>
        </p:txBody>
      </p:sp>
      <p:sp>
        <p:nvSpPr>
          <p:cNvPr id="6" name="TextBox 5"/>
          <p:cNvSpPr txBox="1"/>
          <p:nvPr/>
        </p:nvSpPr>
        <p:spPr>
          <a:xfrm>
            <a:off x="838199" y="2386626"/>
            <a:ext cx="10862489" cy="3908762"/>
          </a:xfrm>
          <a:prstGeom prst="rect">
            <a:avLst/>
          </a:prstGeom>
          <a:noFill/>
        </p:spPr>
        <p:txBody>
          <a:bodyPr wrap="square" rtlCol="0">
            <a:spAutoFit/>
          </a:bodyPr>
          <a:lstStyle/>
          <a:p>
            <a:r>
              <a:rPr lang="en-US" sz="1600" dirty="0"/>
              <a:t>MTRDR - </a:t>
            </a:r>
            <a:r>
              <a:rPr lang="en-US" sz="1600" dirty="0" err="1"/>
              <a:t>MTRx</a:t>
            </a:r>
            <a:endParaRPr lang="en-US" sz="1600" dirty="0"/>
          </a:p>
          <a:p>
            <a:pPr lvl="1"/>
            <a:r>
              <a:rPr lang="en-US" sz="1600" dirty="0"/>
              <a:t>(if) .</a:t>
            </a:r>
            <a:r>
              <a:rPr lang="en-US" sz="1600" dirty="0" err="1"/>
              <a:t>img</a:t>
            </a:r>
            <a:r>
              <a:rPr lang="en-US" sz="1600" dirty="0"/>
              <a:t>, .</a:t>
            </a:r>
            <a:r>
              <a:rPr lang="en-US" sz="1600" dirty="0" err="1"/>
              <a:t>lbl</a:t>
            </a:r>
            <a:endParaRPr lang="en-US" sz="1600" dirty="0"/>
          </a:p>
          <a:p>
            <a:pPr lvl="2"/>
            <a:r>
              <a:rPr lang="en-US" sz="1600" dirty="0"/>
              <a:t>frt0001ecba_07_if166j_mtr3.img</a:t>
            </a:r>
          </a:p>
          <a:p>
            <a:pPr lvl="2"/>
            <a:r>
              <a:rPr lang="en-US" sz="1600" dirty="0"/>
              <a:t>frt0001ecba_07_if166j_mtr3.lbl</a:t>
            </a:r>
          </a:p>
          <a:p>
            <a:pPr lvl="1"/>
            <a:r>
              <a:rPr lang="en-US" sz="1600" dirty="0"/>
              <a:t>(</a:t>
            </a:r>
            <a:r>
              <a:rPr lang="en-US" sz="1600" dirty="0" err="1"/>
              <a:t>wv</a:t>
            </a:r>
            <a:r>
              <a:rPr lang="en-US" sz="1600" dirty="0"/>
              <a:t>) .tab</a:t>
            </a:r>
          </a:p>
          <a:p>
            <a:pPr lvl="2"/>
            <a:r>
              <a:rPr lang="en-US" sz="1600" dirty="0"/>
              <a:t>frt0001ecba_07_wv166j_mtr3.tab</a:t>
            </a:r>
          </a:p>
          <a:p>
            <a:pPr lvl="1"/>
            <a:r>
              <a:rPr lang="en-US" sz="1600" dirty="0"/>
              <a:t>(</a:t>
            </a:r>
            <a:r>
              <a:rPr lang="en-US" sz="1600" dirty="0" err="1"/>
              <a:t>su</a:t>
            </a:r>
            <a:r>
              <a:rPr lang="en-US" sz="1600" dirty="0"/>
              <a:t>) .</a:t>
            </a:r>
            <a:r>
              <a:rPr lang="en-US" sz="1600" dirty="0" err="1"/>
              <a:t>img</a:t>
            </a:r>
            <a:r>
              <a:rPr lang="en-US" sz="1600" dirty="0"/>
              <a:t>, .</a:t>
            </a:r>
            <a:r>
              <a:rPr lang="en-US" sz="1600" dirty="0" err="1"/>
              <a:t>lbl</a:t>
            </a:r>
            <a:r>
              <a:rPr lang="en-US" sz="1600" dirty="0"/>
              <a:t> – OPTIONAL</a:t>
            </a:r>
          </a:p>
          <a:p>
            <a:pPr lvl="1"/>
            <a:r>
              <a:rPr lang="en-US" sz="1600" dirty="0"/>
              <a:t>	frt00020c77_07_su166j_mtr3.img</a:t>
            </a:r>
          </a:p>
          <a:p>
            <a:pPr lvl="1"/>
            <a:r>
              <a:rPr lang="en-US" sz="1600" dirty="0"/>
              <a:t>	frt00020c77_07_su166j_mtr3.lbl</a:t>
            </a:r>
          </a:p>
          <a:p>
            <a:pPr lvl="1"/>
            <a:endParaRPr lang="en-US" sz="1600" dirty="0"/>
          </a:p>
          <a:p>
            <a:r>
              <a:rPr lang="en-US" dirty="0"/>
              <a:t>x = version number</a:t>
            </a:r>
          </a:p>
          <a:p>
            <a:pPr marL="285750" indent="-285750"/>
            <a:r>
              <a:rPr lang="en-US" dirty="0"/>
              <a:t>‘if’ files store the intensities (I/F values)</a:t>
            </a:r>
          </a:p>
          <a:p>
            <a:pPr marL="285750" indent="-285750"/>
            <a:r>
              <a:rPr lang="en-US" dirty="0"/>
              <a:t>‘</a:t>
            </a:r>
            <a:r>
              <a:rPr lang="en-US" dirty="0" err="1"/>
              <a:t>wv</a:t>
            </a:r>
            <a:r>
              <a:rPr lang="en-US" dirty="0"/>
              <a:t>’ files store the wavelengths</a:t>
            </a:r>
          </a:p>
          <a:p>
            <a:pPr marL="285750" indent="-285750"/>
            <a:r>
              <a:rPr lang="en-US" dirty="0"/>
              <a:t>‘</a:t>
            </a:r>
            <a:r>
              <a:rPr lang="en-US" dirty="0" err="1"/>
              <a:t>su</a:t>
            </a:r>
            <a:r>
              <a:rPr lang="en-US" dirty="0"/>
              <a:t>’ files for MTRDRs are optional – they show summary parameters and browse products (slides 25-26 and 29-30)</a:t>
            </a:r>
          </a:p>
          <a:p>
            <a:pPr lvl="1"/>
            <a:endParaRPr lang="en-US" sz="1600" dirty="0"/>
          </a:p>
        </p:txBody>
      </p:sp>
    </p:spTree>
    <p:extLst>
      <p:ext uri="{BB962C8B-B14F-4D97-AF65-F5344CB8AC3E}">
        <p14:creationId xmlns:p14="http://schemas.microsoft.com/office/powerpoint/2010/main" val="1756909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9804</TotalTime>
  <Words>3757</Words>
  <Application>Microsoft Macintosh PowerPoint</Application>
  <PresentationFormat>Widescreen</PresentationFormat>
  <Paragraphs>242</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Java CRISM Analysis Tool (JCAT) Tutorial</vt:lpstr>
      <vt:lpstr>Introduction to JCAT</vt:lpstr>
      <vt:lpstr>Introduction to JCAT</vt:lpstr>
      <vt:lpstr>Getting Started</vt:lpstr>
      <vt:lpstr>JCAT Window – main window</vt:lpstr>
      <vt:lpstr>Getting New Files – CRISM Map</vt:lpstr>
      <vt:lpstr>Getting New Files Cont’d</vt:lpstr>
      <vt:lpstr>Using the Mars Orbital Data Explorer</vt:lpstr>
      <vt:lpstr>Necessary Files: MTRDRs</vt:lpstr>
      <vt:lpstr>Necessary Files: TRDRs and TERs</vt:lpstr>
      <vt:lpstr>New Files: Mac Only</vt:lpstr>
      <vt:lpstr>Opening New Files</vt:lpstr>
      <vt:lpstr>Choosing a Recent File</vt:lpstr>
      <vt:lpstr>JCAT Image Frame</vt:lpstr>
      <vt:lpstr>JCAT Image Frame Cont’d</vt:lpstr>
      <vt:lpstr>Navigating the Image Frame</vt:lpstr>
      <vt:lpstr>Navigating the Image Frame Cont’d</vt:lpstr>
      <vt:lpstr>Navigating the Image Frame Cont’d</vt:lpstr>
      <vt:lpstr>Navigating the Image Frame Cont’d</vt:lpstr>
      <vt:lpstr>Navigating the Image Frame Cont’d</vt:lpstr>
      <vt:lpstr>Navigating the Image Frame Cont’d</vt:lpstr>
      <vt:lpstr>Navigating the Image Frame Cont’d</vt:lpstr>
      <vt:lpstr>Navigating the Image Frame Cont’d</vt:lpstr>
      <vt:lpstr>Navigating the Image Frame Cont’d</vt:lpstr>
      <vt:lpstr>Summary Parameter Image Frame(MTRDR)</vt:lpstr>
      <vt:lpstr>Summary Parameters Frame(MTRDR) Cont’d</vt:lpstr>
      <vt:lpstr>Summary Parameters (TRDR)</vt:lpstr>
      <vt:lpstr>Summary Parameters Cont’d</vt:lpstr>
      <vt:lpstr>Browse Products</vt:lpstr>
      <vt:lpstr>Browse Products Cont’d</vt:lpstr>
      <vt:lpstr>Example Workflow – Retrieving Files</vt:lpstr>
      <vt:lpstr>Example Workflow</vt:lpstr>
      <vt:lpstr>Example Workflow</vt:lpstr>
      <vt:lpstr>Example Workflow</vt:lpstr>
      <vt:lpstr>Example Workflow </vt:lpstr>
      <vt:lpstr>Example Workflow </vt:lpstr>
      <vt:lpstr>Example Workflow </vt:lpstr>
      <vt:lpstr>Example Workflow </vt:lpstr>
      <vt:lpstr>Example Workflow </vt:lpstr>
      <vt:lpstr>Example Workflow </vt:lpstr>
      <vt:lpstr>Example Workflow </vt:lpstr>
      <vt:lpstr>Example Workflow </vt:lpstr>
      <vt:lpstr>Example Workflow </vt:lpstr>
    </vt:vector>
  </TitlesOfParts>
  <Company>Johns Hopkins University - Applied Physics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JCAT Documentation</dc:title>
  <dc:creator>Stephens, David C.</dc:creator>
  <cp:lastModifiedBy>Hari Nair</cp:lastModifiedBy>
  <cp:revision>135</cp:revision>
  <dcterms:created xsi:type="dcterms:W3CDTF">2018-06-18T17:53:24Z</dcterms:created>
  <dcterms:modified xsi:type="dcterms:W3CDTF">2022-01-17T19:52:29Z</dcterms:modified>
</cp:coreProperties>
</file>